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3" r:id="rId3"/>
    <p:sldId id="258" r:id="rId4"/>
    <p:sldId id="259" r:id="rId5"/>
    <p:sldId id="260" r:id="rId6"/>
    <p:sldId id="257" r:id="rId7"/>
    <p:sldId id="261" r:id="rId8"/>
    <p:sldId id="262" r:id="rId9"/>
    <p:sldId id="264" r:id="rId10"/>
    <p:sldId id="265" r:id="rId11"/>
    <p:sldId id="278" r:id="rId12"/>
    <p:sldId id="267" r:id="rId13"/>
    <p:sldId id="269" r:id="rId14"/>
    <p:sldId id="270" r:id="rId15"/>
    <p:sldId id="274" r:id="rId16"/>
    <p:sldId id="275" r:id="rId17"/>
    <p:sldId id="277" r:id="rId18"/>
    <p:sldId id="276" r:id="rId19"/>
    <p:sldId id="271"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5428" autoAdjust="0"/>
  </p:normalViewPr>
  <p:slideViewPr>
    <p:cSldViewPr>
      <p:cViewPr varScale="1">
        <p:scale>
          <a:sx n="46" d="100"/>
          <a:sy n="46" d="100"/>
        </p:scale>
        <p:origin x="-108" y="-4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145A45-9C94-4E4B-8EE4-D5E1623D206B}" type="datetimeFigureOut">
              <a:rPr lang="en-US" smtClean="0"/>
              <a:t>18/02/2010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6772CB-F39B-4419-9A9A-926952C8AF8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 carrying out this survey he does not have access to the birth and death records of the enumerator for the same periods which are withdrawn from the field before the supervisor’s visit for the half yearly survey.</a:t>
            </a:r>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except for rural areas of Kerala and Maharashtra, where it is done at the office of Directorate of Economics and Statistics of the respective states.</a:t>
            </a:r>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6772CB-F39B-4419-9A9A-926952C8AF8D}" type="slidenum">
              <a:rPr lang="en-US" smtClean="0"/>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6772CB-F39B-4419-9A9A-926952C8AF8D}"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38A724-6097-415D-836D-77D4D935061C}" type="datetimeFigureOut">
              <a:rPr lang="en-US" smtClean="0"/>
              <a:t>18/02/2010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38A724-6097-415D-836D-77D4D935061C}" type="datetimeFigureOut">
              <a:rPr lang="en-US" smtClean="0"/>
              <a:t>18/02/2010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38A724-6097-415D-836D-77D4D935061C}" type="datetimeFigureOut">
              <a:rPr lang="en-US" smtClean="0"/>
              <a:t>18/02/2010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38A724-6097-415D-836D-77D4D935061C}" type="datetimeFigureOut">
              <a:rPr lang="en-US" smtClean="0"/>
              <a:t>18/02/2010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38A724-6097-415D-836D-77D4D935061C}" type="datetimeFigureOut">
              <a:rPr lang="en-US" smtClean="0"/>
              <a:t>18/02/2010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38A724-6097-415D-836D-77D4D935061C}" type="datetimeFigureOut">
              <a:rPr lang="en-US" smtClean="0"/>
              <a:t>18/02/2010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38A724-6097-415D-836D-77D4D935061C}" type="datetimeFigureOut">
              <a:rPr lang="en-US" smtClean="0"/>
              <a:t>18/02/2010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38A724-6097-415D-836D-77D4D935061C}" type="datetimeFigureOut">
              <a:rPr lang="en-US" smtClean="0"/>
              <a:t>18/02/2010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38A724-6097-415D-836D-77D4D935061C}" type="datetimeFigureOut">
              <a:rPr lang="en-US" smtClean="0"/>
              <a:t>18/02/2010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8A724-6097-415D-836D-77D4D935061C}" type="datetimeFigureOut">
              <a:rPr lang="en-US" smtClean="0"/>
              <a:t>18/02/2010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8A724-6097-415D-836D-77D4D935061C}" type="datetimeFigureOut">
              <a:rPr lang="en-US" smtClean="0"/>
              <a:t>18/02/2010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9E763-54F3-45A9-A3EB-7049FAFBB49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38A724-6097-415D-836D-77D4D935061C}" type="datetimeFigureOut">
              <a:rPr lang="en-US" smtClean="0"/>
              <a:t>18/02/2010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09E763-54F3-45A9-A3EB-7049FAFBB49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Sample Registration System</a:t>
            </a:r>
            <a:endParaRPr lang="en-US" dirty="0"/>
          </a:p>
        </p:txBody>
      </p:sp>
      <p:sp>
        <p:nvSpPr>
          <p:cNvPr id="3" name="Subtitle 2"/>
          <p:cNvSpPr>
            <a:spLocks noGrp="1"/>
          </p:cNvSpPr>
          <p:nvPr>
            <p:ph type="subTitle" idx="1"/>
          </p:nvPr>
        </p:nvSpPr>
        <p:spPr/>
        <p:txBody>
          <a:bodyPr/>
          <a:lstStyle/>
          <a:p>
            <a:endParaRPr lang="en-US" dirty="0" smtClean="0"/>
          </a:p>
          <a:p>
            <a:endParaRPr lang="en-US" dirty="0"/>
          </a:p>
          <a:p>
            <a:r>
              <a:rPr lang="en-US" dirty="0" smtClean="0"/>
              <a:t>                                       </a:t>
            </a:r>
            <a:r>
              <a:rPr lang="en-US" dirty="0" smtClean="0">
                <a:solidFill>
                  <a:schemeClr val="tx1"/>
                </a:solidFill>
              </a:rPr>
              <a:t>- Anil </a:t>
            </a:r>
            <a:r>
              <a:rPr lang="en-US" dirty="0">
                <a:solidFill>
                  <a:schemeClr val="tx1"/>
                </a:solidFill>
              </a:rPr>
              <a:t>K</a:t>
            </a:r>
            <a:r>
              <a:rPr lang="en-US" dirty="0" smtClean="0">
                <a:solidFill>
                  <a:schemeClr val="tx1"/>
                </a:solidFill>
              </a:rPr>
              <a:t>oparkar</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dirty="0" smtClean="0"/>
              <a:t>Continuous (longitudinal) enumeration</a:t>
            </a:r>
            <a:endParaRPr lang="en-US" dirty="0"/>
          </a:p>
        </p:txBody>
      </p:sp>
      <p:sp>
        <p:nvSpPr>
          <p:cNvPr id="3" name="Content Placeholder 2"/>
          <p:cNvSpPr>
            <a:spLocks noGrp="1"/>
          </p:cNvSpPr>
          <p:nvPr>
            <p:ph idx="1"/>
          </p:nvPr>
        </p:nvSpPr>
        <p:spPr>
          <a:xfrm>
            <a:off x="381000" y="914400"/>
            <a:ext cx="8229600" cy="5943600"/>
          </a:xfrm>
        </p:spPr>
        <p:txBody>
          <a:bodyPr>
            <a:normAutofit fontScale="77500" lnSpcReduction="20000"/>
          </a:bodyPr>
          <a:lstStyle/>
          <a:p>
            <a:r>
              <a:rPr lang="en-US" dirty="0" smtClean="0"/>
              <a:t>The enumerator maintains a </a:t>
            </a:r>
          </a:p>
          <a:p>
            <a:pPr lvl="1"/>
            <a:r>
              <a:rPr lang="en-US" dirty="0" smtClean="0"/>
              <a:t>Birth Record (Form 4)</a:t>
            </a:r>
          </a:p>
          <a:p>
            <a:pPr lvl="1"/>
            <a:r>
              <a:rPr lang="en-US" dirty="0" smtClean="0"/>
              <a:t>Death Record (Form 5) in respect of his area. </a:t>
            </a:r>
            <a:endParaRPr lang="en-US" dirty="0"/>
          </a:p>
          <a:p>
            <a:r>
              <a:rPr lang="en-US" dirty="0" smtClean="0"/>
              <a:t>The events to be enumerated by the enumerator are those pertaining to</a:t>
            </a:r>
          </a:p>
          <a:p>
            <a:pPr marL="1028700" lvl="1" indent="-571500">
              <a:buFont typeface="+mj-lt"/>
              <a:buAutoNum type="romanUcPeriod"/>
            </a:pPr>
            <a:r>
              <a:rPr lang="en-US" dirty="0" smtClean="0"/>
              <a:t>usual residents inside the sample unit</a:t>
            </a:r>
          </a:p>
          <a:p>
            <a:pPr marL="1028700" lvl="1" indent="-571500">
              <a:buFont typeface="+mj-lt"/>
              <a:buAutoNum type="romanUcPeriod"/>
            </a:pPr>
            <a:r>
              <a:rPr lang="en-US" dirty="0" smtClean="0"/>
              <a:t>usual residents outside the sample unit</a:t>
            </a:r>
          </a:p>
          <a:p>
            <a:pPr marL="1028700" lvl="1" indent="-571500">
              <a:buFont typeface="+mj-lt"/>
              <a:buAutoNum type="romanUcPeriod"/>
            </a:pPr>
            <a:r>
              <a:rPr lang="fr-FR" dirty="0" smtClean="0"/>
              <a:t>immigrants </a:t>
            </a:r>
            <a:r>
              <a:rPr lang="fr-FR" dirty="0" err="1" smtClean="0"/>
              <a:t>present</a:t>
            </a:r>
            <a:endParaRPr lang="fr-FR" dirty="0" smtClean="0"/>
          </a:p>
          <a:p>
            <a:pPr marL="1028700" lvl="1" indent="-571500">
              <a:buFont typeface="+mj-lt"/>
              <a:buAutoNum type="romanUcPeriod"/>
            </a:pPr>
            <a:r>
              <a:rPr lang="fr-FR" dirty="0" smtClean="0"/>
              <a:t>immigrants absent</a:t>
            </a:r>
          </a:p>
          <a:p>
            <a:pPr marL="1028700" lvl="1" indent="-571500">
              <a:buFont typeface="+mj-lt"/>
              <a:buAutoNum type="romanUcPeriod"/>
            </a:pPr>
            <a:r>
              <a:rPr lang="fr-FR" dirty="0" err="1" smtClean="0"/>
              <a:t>visitors</a:t>
            </a:r>
            <a:r>
              <a:rPr lang="fr-FR" dirty="0" smtClean="0"/>
              <a:t> </a:t>
            </a:r>
            <a:r>
              <a:rPr lang="fr-FR" dirty="0" err="1" smtClean="0"/>
              <a:t>inside</a:t>
            </a:r>
            <a:r>
              <a:rPr lang="fr-FR" dirty="0" smtClean="0"/>
              <a:t> the </a:t>
            </a:r>
            <a:r>
              <a:rPr lang="fr-FR" dirty="0" err="1" smtClean="0"/>
              <a:t>sample</a:t>
            </a:r>
            <a:r>
              <a:rPr lang="fr-FR" dirty="0" smtClean="0"/>
              <a:t> unit.</a:t>
            </a:r>
          </a:p>
          <a:p>
            <a:pPr marL="1028700" lvl="1" indent="-571500">
              <a:buNone/>
            </a:pPr>
            <a:endParaRPr lang="fr-FR" dirty="0" smtClean="0"/>
          </a:p>
          <a:p>
            <a:pPr marL="1028700" lvl="1" indent="-571500">
              <a:buNone/>
            </a:pPr>
            <a:r>
              <a:rPr lang="en-US" dirty="0" smtClean="0"/>
              <a:t>For ensuring complete netting-</a:t>
            </a:r>
          </a:p>
          <a:p>
            <a:pPr marL="1028700" lvl="1" indent="-571500"/>
            <a:r>
              <a:rPr lang="en-US" dirty="0" smtClean="0"/>
              <a:t>enumerator uses different sources- village priest, barber, village headman, midwife and such other functionaries</a:t>
            </a:r>
          </a:p>
          <a:p>
            <a:pPr marL="1028700" lvl="1" indent="-571500"/>
            <a:r>
              <a:rPr lang="en-US" dirty="0" smtClean="0"/>
              <a:t>Still required to visit all the households once in each quarter (in rural areas) and once a month (in urban areas)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Number of sample units at different replacement period</a:t>
            </a:r>
            <a:endParaRPr lang="en-US" dirty="0"/>
          </a:p>
        </p:txBody>
      </p:sp>
      <p:graphicFrame>
        <p:nvGraphicFramePr>
          <p:cNvPr id="4" name="Content Placeholder 3"/>
          <p:cNvGraphicFramePr>
            <a:graphicFrameLocks noGrp="1"/>
          </p:cNvGraphicFramePr>
          <p:nvPr>
            <p:ph idx="1"/>
          </p:nvPr>
        </p:nvGraphicFramePr>
        <p:xfrm>
          <a:off x="381000" y="1905000"/>
          <a:ext cx="8229600" cy="2931160"/>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732790">
                <a:tc>
                  <a:txBody>
                    <a:bodyPr/>
                    <a:lstStyle/>
                    <a:p>
                      <a:pPr algn="ctr"/>
                      <a:r>
                        <a:rPr lang="en-US" sz="2000" b="1" dirty="0">
                          <a:latin typeface="Times New Roman"/>
                        </a:rPr>
                        <a:t>Residence</a:t>
                      </a:r>
                      <a:endParaRPr lang="en-US" sz="1400" dirty="0">
                        <a:latin typeface="Times New Roman"/>
                      </a:endParaRPr>
                    </a:p>
                  </a:txBody>
                  <a:tcPr marL="68580" marR="68580" marT="0" marB="0"/>
                </a:tc>
                <a:tc>
                  <a:txBody>
                    <a:bodyPr/>
                    <a:lstStyle/>
                    <a:p>
                      <a:pPr algn="ctr"/>
                      <a:r>
                        <a:rPr lang="en-US" sz="2000" b="1" dirty="0">
                          <a:effectLst>
                            <a:outerShdw blurRad="50800" dist="38100" algn="tr" rotWithShape="0">
                              <a:prstClr val="black">
                                <a:alpha val="40000"/>
                              </a:prstClr>
                            </a:outerShdw>
                          </a:effectLst>
                          <a:latin typeface="Times New Roman"/>
                        </a:rPr>
                        <a:t>1969-70</a:t>
                      </a:r>
                      <a:endParaRPr lang="en-US" sz="1400" dirty="0">
                        <a:latin typeface="Times New Roman"/>
                      </a:endParaRPr>
                    </a:p>
                  </a:txBody>
                  <a:tcPr marL="68580" marR="68580" marT="0" marB="0"/>
                </a:tc>
                <a:tc>
                  <a:txBody>
                    <a:bodyPr/>
                    <a:lstStyle/>
                    <a:p>
                      <a:pPr algn="ctr"/>
                      <a:r>
                        <a:rPr lang="en-US" sz="2000" b="1">
                          <a:effectLst>
                            <a:outerShdw blurRad="50800" dist="38100" algn="tr" rotWithShape="0">
                              <a:prstClr val="black">
                                <a:alpha val="40000"/>
                              </a:prstClr>
                            </a:outerShdw>
                          </a:effectLst>
                          <a:latin typeface="Times New Roman"/>
                        </a:rPr>
                        <a:t>1977-78</a:t>
                      </a:r>
                      <a:endParaRPr lang="en-US" sz="1400">
                        <a:latin typeface="Times New Roman"/>
                      </a:endParaRPr>
                    </a:p>
                  </a:txBody>
                  <a:tcPr marL="68580" marR="68580" marT="0" marB="0"/>
                </a:tc>
                <a:tc>
                  <a:txBody>
                    <a:bodyPr/>
                    <a:lstStyle/>
                    <a:p>
                      <a:pPr algn="ctr"/>
                      <a:r>
                        <a:rPr lang="en-US" sz="2000" b="1">
                          <a:effectLst>
                            <a:outerShdw blurRad="50800" dist="38100" algn="tr" rotWithShape="0">
                              <a:prstClr val="black">
                                <a:alpha val="40000"/>
                              </a:prstClr>
                            </a:outerShdw>
                          </a:effectLst>
                          <a:latin typeface="Times New Roman"/>
                        </a:rPr>
                        <a:t>1983-85</a:t>
                      </a:r>
                      <a:endParaRPr lang="en-US" sz="1400">
                        <a:latin typeface="Times New Roman"/>
                      </a:endParaRPr>
                    </a:p>
                  </a:txBody>
                  <a:tcPr marL="68580" marR="68580" marT="0" marB="0"/>
                </a:tc>
                <a:tc>
                  <a:txBody>
                    <a:bodyPr/>
                    <a:lstStyle/>
                    <a:p>
                      <a:pPr algn="ctr"/>
                      <a:r>
                        <a:rPr lang="en-US" sz="2000" b="1">
                          <a:effectLst>
                            <a:outerShdw blurRad="50800" dist="38100" algn="tr" rotWithShape="0">
                              <a:prstClr val="black">
                                <a:alpha val="40000"/>
                              </a:prstClr>
                            </a:outerShdw>
                          </a:effectLst>
                          <a:latin typeface="Times New Roman"/>
                        </a:rPr>
                        <a:t>1993-95</a:t>
                      </a:r>
                      <a:endParaRPr lang="en-US" sz="1400">
                        <a:latin typeface="Times New Roman"/>
                      </a:endParaRPr>
                    </a:p>
                  </a:txBody>
                  <a:tcPr marL="68580" marR="68580" marT="0" marB="0"/>
                </a:tc>
                <a:tc>
                  <a:txBody>
                    <a:bodyPr/>
                    <a:lstStyle/>
                    <a:p>
                      <a:pPr algn="ctr"/>
                      <a:r>
                        <a:rPr lang="en-US" sz="2000" b="1">
                          <a:effectLst>
                            <a:outerShdw blurRad="50800" dist="38100" algn="tr" rotWithShape="0">
                              <a:prstClr val="black">
                                <a:alpha val="40000"/>
                              </a:prstClr>
                            </a:outerShdw>
                          </a:effectLst>
                          <a:latin typeface="Times New Roman"/>
                        </a:rPr>
                        <a:t>2004</a:t>
                      </a:r>
                      <a:endParaRPr lang="en-US" sz="1400">
                        <a:latin typeface="Times New Roman"/>
                      </a:endParaRPr>
                    </a:p>
                  </a:txBody>
                  <a:tcPr marL="68580" marR="68580" marT="0" marB="0"/>
                </a:tc>
              </a:tr>
              <a:tr h="732790">
                <a:tc>
                  <a:txBody>
                    <a:bodyPr/>
                    <a:lstStyle/>
                    <a:p>
                      <a:pPr algn="ctr"/>
                      <a:r>
                        <a:rPr lang="en-US" sz="2000" dirty="0">
                          <a:effectLst>
                            <a:outerShdw blurRad="50800" dist="38100" algn="tr" rotWithShape="0">
                              <a:prstClr val="black">
                                <a:alpha val="40000"/>
                              </a:prstClr>
                            </a:outerShdw>
                          </a:effectLst>
                          <a:latin typeface="Times New Roman"/>
                        </a:rPr>
                        <a:t>Rural</a:t>
                      </a:r>
                      <a:endParaRPr lang="en-US" sz="1400" dirty="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2432</a:t>
                      </a:r>
                      <a:endParaRPr lang="en-US" sz="1400" dirty="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3684</a:t>
                      </a:r>
                      <a:endParaRPr lang="en-US" sz="1400" dirty="0">
                        <a:latin typeface="Times New Roman"/>
                      </a:endParaRPr>
                    </a:p>
                  </a:txBody>
                  <a:tcPr marL="68580" marR="68580" marT="0" marB="0"/>
                </a:tc>
                <a:tc>
                  <a:txBody>
                    <a:bodyPr/>
                    <a:lstStyle/>
                    <a:p>
                      <a:pPr algn="ctr"/>
                      <a:r>
                        <a:rPr lang="en-US" sz="2000">
                          <a:effectLst>
                            <a:outerShdw blurRad="50800" dist="38100" algn="tr" rotWithShape="0">
                              <a:prstClr val="black">
                                <a:alpha val="40000"/>
                              </a:prstClr>
                            </a:outerShdw>
                          </a:effectLst>
                          <a:latin typeface="Times New Roman"/>
                        </a:rPr>
                        <a:t>4176</a:t>
                      </a:r>
                      <a:endParaRPr lang="en-US" sz="1400">
                        <a:latin typeface="Times New Roman"/>
                      </a:endParaRPr>
                    </a:p>
                  </a:txBody>
                  <a:tcPr marL="68580" marR="68580" marT="0" marB="0"/>
                </a:tc>
                <a:tc>
                  <a:txBody>
                    <a:bodyPr/>
                    <a:lstStyle/>
                    <a:p>
                      <a:pPr algn="ctr"/>
                      <a:r>
                        <a:rPr lang="en-US" sz="2000">
                          <a:effectLst>
                            <a:outerShdw blurRad="50800" dist="38100" algn="tr" rotWithShape="0">
                              <a:prstClr val="black">
                                <a:alpha val="40000"/>
                              </a:prstClr>
                            </a:outerShdw>
                          </a:effectLst>
                          <a:latin typeface="Times New Roman"/>
                        </a:rPr>
                        <a:t>4436</a:t>
                      </a:r>
                      <a:endParaRPr lang="en-US" sz="1400">
                        <a:latin typeface="Times New Roman"/>
                      </a:endParaRPr>
                    </a:p>
                  </a:txBody>
                  <a:tcPr marL="68580" marR="68580" marT="0" marB="0"/>
                </a:tc>
                <a:tc>
                  <a:txBody>
                    <a:bodyPr/>
                    <a:lstStyle/>
                    <a:p>
                      <a:pPr algn="ctr"/>
                      <a:r>
                        <a:rPr lang="en-US" sz="2000">
                          <a:effectLst>
                            <a:outerShdw blurRad="50800" dist="38100" algn="tr" rotWithShape="0">
                              <a:prstClr val="black">
                                <a:alpha val="40000"/>
                              </a:prstClr>
                            </a:outerShdw>
                          </a:effectLst>
                          <a:latin typeface="Times New Roman"/>
                        </a:rPr>
                        <a:t>4433</a:t>
                      </a:r>
                      <a:endParaRPr lang="en-US" sz="1400">
                        <a:latin typeface="Times New Roman"/>
                      </a:endParaRPr>
                    </a:p>
                  </a:txBody>
                  <a:tcPr marL="68580" marR="68580" marT="0" marB="0" anchor="ctr"/>
                </a:tc>
              </a:tr>
              <a:tr h="732790">
                <a:tc>
                  <a:txBody>
                    <a:bodyPr/>
                    <a:lstStyle/>
                    <a:p>
                      <a:pPr algn="ctr"/>
                      <a:r>
                        <a:rPr lang="en-US" sz="2000">
                          <a:effectLst>
                            <a:outerShdw blurRad="50800" dist="38100" algn="tr" rotWithShape="0">
                              <a:prstClr val="black">
                                <a:alpha val="40000"/>
                              </a:prstClr>
                            </a:outerShdw>
                          </a:effectLst>
                          <a:latin typeface="Times New Roman"/>
                        </a:rPr>
                        <a:t>Urban</a:t>
                      </a:r>
                      <a:endParaRPr lang="en-US" sz="140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1290</a:t>
                      </a:r>
                      <a:endParaRPr lang="en-US" sz="1400" dirty="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1738</a:t>
                      </a:r>
                      <a:endParaRPr lang="en-US" sz="1400" dirty="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1846</a:t>
                      </a:r>
                      <a:endParaRPr lang="en-US" sz="1400" dirty="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2235</a:t>
                      </a:r>
                      <a:endParaRPr lang="en-US" sz="1400" dirty="0">
                        <a:latin typeface="Times New Roman"/>
                      </a:endParaRPr>
                    </a:p>
                  </a:txBody>
                  <a:tcPr marL="68580" marR="68580" marT="0" marB="0"/>
                </a:tc>
                <a:tc>
                  <a:txBody>
                    <a:bodyPr/>
                    <a:lstStyle/>
                    <a:p>
                      <a:pPr algn="ctr"/>
                      <a:r>
                        <a:rPr lang="en-US" sz="2000">
                          <a:effectLst>
                            <a:outerShdw blurRad="50800" dist="38100" algn="tr" rotWithShape="0">
                              <a:prstClr val="black">
                                <a:alpha val="40000"/>
                              </a:prstClr>
                            </a:outerShdw>
                          </a:effectLst>
                          <a:latin typeface="Times New Roman"/>
                        </a:rPr>
                        <a:t>3164</a:t>
                      </a:r>
                      <a:endParaRPr lang="en-US" sz="1400">
                        <a:latin typeface="Times New Roman"/>
                      </a:endParaRPr>
                    </a:p>
                  </a:txBody>
                  <a:tcPr marL="68580" marR="68580" marT="0" marB="0"/>
                </a:tc>
              </a:tr>
              <a:tr h="732790">
                <a:tc>
                  <a:txBody>
                    <a:bodyPr/>
                    <a:lstStyle/>
                    <a:p>
                      <a:pPr algn="ctr"/>
                      <a:r>
                        <a:rPr lang="en-US" sz="2000">
                          <a:effectLst>
                            <a:outerShdw blurRad="50800" dist="38100" algn="tr" rotWithShape="0">
                              <a:prstClr val="black">
                                <a:alpha val="40000"/>
                              </a:prstClr>
                            </a:outerShdw>
                          </a:effectLst>
                          <a:latin typeface="Times New Roman"/>
                        </a:rPr>
                        <a:t>Total</a:t>
                      </a:r>
                      <a:endParaRPr lang="en-US" sz="1400">
                        <a:latin typeface="Times New Roman"/>
                      </a:endParaRPr>
                    </a:p>
                  </a:txBody>
                  <a:tcPr marL="68580" marR="68580" marT="0" marB="0"/>
                </a:tc>
                <a:tc>
                  <a:txBody>
                    <a:bodyPr/>
                    <a:lstStyle/>
                    <a:p>
                      <a:pPr algn="ctr"/>
                      <a:r>
                        <a:rPr lang="en-US" sz="2000">
                          <a:effectLst>
                            <a:outerShdw blurRad="50800" dist="38100" algn="tr" rotWithShape="0">
                              <a:prstClr val="black">
                                <a:alpha val="40000"/>
                              </a:prstClr>
                            </a:outerShdw>
                          </a:effectLst>
                          <a:latin typeface="Times New Roman"/>
                        </a:rPr>
                        <a:t>3722</a:t>
                      </a:r>
                      <a:endParaRPr lang="en-US" sz="1400">
                        <a:latin typeface="Times New Roman"/>
                      </a:endParaRPr>
                    </a:p>
                  </a:txBody>
                  <a:tcPr marL="68580" marR="68580" marT="0" marB="0"/>
                </a:tc>
                <a:tc>
                  <a:txBody>
                    <a:bodyPr/>
                    <a:lstStyle/>
                    <a:p>
                      <a:pPr algn="ctr"/>
                      <a:r>
                        <a:rPr lang="en-US" sz="2000">
                          <a:effectLst>
                            <a:outerShdw blurRad="50800" dist="38100" algn="tr" rotWithShape="0">
                              <a:prstClr val="black">
                                <a:alpha val="40000"/>
                              </a:prstClr>
                            </a:outerShdw>
                          </a:effectLst>
                          <a:latin typeface="Times New Roman"/>
                        </a:rPr>
                        <a:t>5422</a:t>
                      </a:r>
                      <a:endParaRPr lang="en-US" sz="1400">
                        <a:latin typeface="Times New Roman"/>
                      </a:endParaRPr>
                    </a:p>
                  </a:txBody>
                  <a:tcPr marL="68580" marR="68580" marT="0" marB="0"/>
                </a:tc>
                <a:tc>
                  <a:txBody>
                    <a:bodyPr/>
                    <a:lstStyle/>
                    <a:p>
                      <a:pPr algn="ctr"/>
                      <a:r>
                        <a:rPr lang="en-US" sz="2000">
                          <a:effectLst>
                            <a:outerShdw blurRad="50800" dist="38100" algn="tr" rotWithShape="0">
                              <a:prstClr val="black">
                                <a:alpha val="40000"/>
                              </a:prstClr>
                            </a:outerShdw>
                          </a:effectLst>
                          <a:latin typeface="Times New Roman"/>
                        </a:rPr>
                        <a:t>6022</a:t>
                      </a:r>
                      <a:endParaRPr lang="en-US" sz="140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6671</a:t>
                      </a:r>
                      <a:endParaRPr lang="en-US" sz="1400" dirty="0">
                        <a:latin typeface="Times New Roman"/>
                      </a:endParaRPr>
                    </a:p>
                  </a:txBody>
                  <a:tcPr marL="68580" marR="68580" marT="0" marB="0"/>
                </a:tc>
                <a:tc>
                  <a:txBody>
                    <a:bodyPr/>
                    <a:lstStyle/>
                    <a:p>
                      <a:pPr algn="ctr"/>
                      <a:r>
                        <a:rPr lang="en-US" sz="2000" dirty="0">
                          <a:effectLst>
                            <a:outerShdw blurRad="50800" dist="38100" algn="tr" rotWithShape="0">
                              <a:prstClr val="black">
                                <a:alpha val="40000"/>
                              </a:prstClr>
                            </a:outerShdw>
                          </a:effectLst>
                          <a:latin typeface="Times New Roman"/>
                        </a:rPr>
                        <a:t>7597</a:t>
                      </a:r>
                      <a:endParaRPr lang="en-US" sz="1400" dirty="0">
                        <a:latin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Half-yearly survey:</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a:t>C</a:t>
            </a:r>
            <a:r>
              <a:rPr lang="en-US" dirty="0" smtClean="0"/>
              <a:t>arried out independently in each sample unit </a:t>
            </a:r>
            <a:r>
              <a:rPr lang="en-US" b="1" dirty="0" smtClean="0"/>
              <a:t>by a full‑time supervisor</a:t>
            </a:r>
          </a:p>
          <a:p>
            <a:r>
              <a:rPr lang="en-US" dirty="0"/>
              <a:t>V</a:t>
            </a:r>
            <a:r>
              <a:rPr lang="en-US" dirty="0" smtClean="0"/>
              <a:t>isits each household in the sample unit and records the particulars of births and deaths in Forms 9 &amp; 10 respectively in respect of all the usual residents and visitors (only those occurring within the sample unit) which had occurred </a:t>
            </a:r>
            <a:r>
              <a:rPr lang="en-US" b="1" dirty="0" smtClean="0"/>
              <a:t>during the half yearly period </a:t>
            </a:r>
            <a:r>
              <a:rPr lang="en-US" dirty="0" smtClean="0"/>
              <a:t>(Jan-Jun or </a:t>
            </a:r>
            <a:r>
              <a:rPr lang="en-US" dirty="0" err="1" smtClean="0"/>
              <a:t>Jul‑Dec</a:t>
            </a:r>
            <a:r>
              <a:rPr lang="en-US" dirty="0" smtClean="0"/>
              <a:t>).</a:t>
            </a:r>
          </a:p>
          <a:p>
            <a:r>
              <a:rPr lang="en-US" dirty="0" smtClean="0"/>
              <a:t>Simultaneously, he updates the house-list, the household schedule and the pregnancy status of women by making entries of changes.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Matching:</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On completion of the </a:t>
            </a:r>
            <a:r>
              <a:rPr lang="en-US" dirty="0" err="1" smtClean="0"/>
              <a:t>half‑yearly</a:t>
            </a:r>
            <a:r>
              <a:rPr lang="en-US" dirty="0" smtClean="0"/>
              <a:t> survey, the Forms </a:t>
            </a:r>
            <a:r>
              <a:rPr lang="en-US" b="1" dirty="0" smtClean="0"/>
              <a:t>9 &amp; 10 (filled by the supervisors) </a:t>
            </a:r>
            <a:r>
              <a:rPr lang="en-US" dirty="0" smtClean="0"/>
              <a:t>are compared with those in the </a:t>
            </a:r>
            <a:r>
              <a:rPr lang="en-US" b="1" dirty="0" smtClean="0"/>
              <a:t>Forms 4 &amp; 5 (filled by the enumerators)</a:t>
            </a:r>
          </a:p>
          <a:p>
            <a:pPr marL="742950" lvl="2" indent="-342900"/>
            <a:r>
              <a:rPr lang="en-US" dirty="0" smtClean="0"/>
              <a:t>at the office of Directorate of Census Operations</a:t>
            </a:r>
            <a:endParaRPr lang="en-US" b="1" dirty="0" smtClean="0"/>
          </a:p>
          <a:p>
            <a:r>
              <a:rPr lang="en-US" dirty="0" smtClean="0"/>
              <a:t>Events are classified as fully matched, partially matched and unmatched</a:t>
            </a:r>
          </a:p>
          <a:p>
            <a:r>
              <a:rPr lang="en-US" dirty="0"/>
              <a:t>I</a:t>
            </a:r>
            <a:r>
              <a:rPr lang="en-US" dirty="0" smtClean="0"/>
              <a:t>tems considered for matching are: </a:t>
            </a:r>
          </a:p>
          <a:p>
            <a:r>
              <a:rPr lang="en-US" dirty="0" smtClean="0"/>
              <a:t>Identification code of the head of Household and mother, </a:t>
            </a:r>
          </a:p>
          <a:p>
            <a:r>
              <a:rPr lang="en-US" dirty="0" smtClean="0"/>
              <a:t>Relationship of the mother to head,</a:t>
            </a:r>
          </a:p>
          <a:p>
            <a:r>
              <a:rPr lang="en-US" dirty="0" smtClean="0"/>
              <a:t>Date of live birth,</a:t>
            </a:r>
          </a:p>
          <a:p>
            <a:r>
              <a:rPr lang="en-US" dirty="0" smtClean="0"/>
              <a:t>month in case of still birth/abortion,</a:t>
            </a:r>
          </a:p>
          <a:p>
            <a:r>
              <a:rPr lang="en-US" dirty="0" smtClean="0"/>
              <a:t>sex in case of live birth /still birth(for birth) and</a:t>
            </a:r>
          </a:p>
          <a:p>
            <a:r>
              <a:rPr lang="en-US" dirty="0" smtClean="0"/>
              <a:t>identification code of the head of household and mother in infant death, relationship of the deceased to head, date of death and sex.</a:t>
            </a:r>
            <a:endParaRPr lang="en-US" b="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pPr algn="l"/>
            <a:r>
              <a:rPr lang="en-US" dirty="0" smtClean="0"/>
              <a:t>Sample design(Rural area)</a:t>
            </a:r>
            <a:endParaRPr lang="en-US" dirty="0"/>
          </a:p>
        </p:txBody>
      </p:sp>
      <p:sp>
        <p:nvSpPr>
          <p:cNvPr id="3" name="Content Placeholder 2"/>
          <p:cNvSpPr>
            <a:spLocks noGrp="1"/>
          </p:cNvSpPr>
          <p:nvPr>
            <p:ph idx="1"/>
          </p:nvPr>
        </p:nvSpPr>
        <p:spPr>
          <a:xfrm>
            <a:off x="457200" y="914400"/>
            <a:ext cx="8229600" cy="5943600"/>
          </a:xfrm>
        </p:spPr>
        <p:txBody>
          <a:bodyPr>
            <a:noAutofit/>
          </a:bodyPr>
          <a:lstStyle/>
          <a:p>
            <a:r>
              <a:rPr lang="en-US" sz="2000" dirty="0" err="1"/>
              <a:t>U</a:t>
            </a:r>
            <a:r>
              <a:rPr lang="en-US" sz="2000" dirty="0" err="1" smtClean="0"/>
              <a:t>ni</a:t>
            </a:r>
            <a:r>
              <a:rPr lang="en-US" sz="2000" dirty="0" smtClean="0"/>
              <a:t>-stage stratified simple random sample without replacement.(except in stratum II (larger villages) of rural areas, where two stages stratification has been applied)</a:t>
            </a:r>
          </a:p>
          <a:p>
            <a:r>
              <a:rPr lang="en-US" sz="2000" dirty="0" smtClean="0"/>
              <a:t>In rural areas of bigger states (population with ten million or more as per Census 2001), natural division is the first geographical stratification or in rural areas of a smaller states, </a:t>
            </a:r>
            <a:r>
              <a:rPr lang="en-US" sz="2000" b="1" dirty="0" smtClean="0"/>
              <a:t>the stratification has been done on size of villages with villages having population less than 2,000 forming Stratum I and villages with population 2,000 or more forming Stratum II.</a:t>
            </a:r>
          </a:p>
          <a:p>
            <a:r>
              <a:rPr lang="en-US" sz="2000" dirty="0" smtClean="0"/>
              <a:t>The sample villages within each substratum were selected at random with equal probability.</a:t>
            </a:r>
          </a:p>
          <a:p>
            <a:r>
              <a:rPr lang="en-US" sz="2000" dirty="0" smtClean="0"/>
              <a:t>In the case of villages of Stratum 2, each sample village with a population of 2,000 or more was subdivided into two or more segments in a way that none of the segments cut across the Census Enumeration Blocks (CEBs)</a:t>
            </a:r>
          </a:p>
          <a:p>
            <a:r>
              <a:rPr lang="en-US" sz="2000" dirty="0" smtClean="0"/>
              <a:t>frame of segments was prepared and selection of one segment was done at random at the second sampling stage for the SRS enumeration.</a:t>
            </a:r>
            <a:endParaRPr lang="en-US" sz="2000" b="1" dirty="0" smtClean="0"/>
          </a:p>
          <a:p>
            <a:r>
              <a:rPr lang="en-US" sz="2000" dirty="0" smtClean="0"/>
              <a:t>Smaller villages with population less than 200 were excluded from the sampling frame in a manner that the total population of villages so excluded did not exceed 2 per cent of the total population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design (Urban area)</a:t>
            </a:r>
            <a:endParaRPr lang="en-US" dirty="0"/>
          </a:p>
        </p:txBody>
      </p:sp>
      <p:sp>
        <p:nvSpPr>
          <p:cNvPr id="3" name="Content Placeholder 2"/>
          <p:cNvSpPr>
            <a:spLocks noGrp="1"/>
          </p:cNvSpPr>
          <p:nvPr>
            <p:ph idx="1"/>
          </p:nvPr>
        </p:nvSpPr>
        <p:spPr/>
        <p:txBody>
          <a:bodyPr>
            <a:normAutofit fontScale="92500"/>
          </a:bodyPr>
          <a:lstStyle/>
          <a:p>
            <a:r>
              <a:rPr lang="en-US" dirty="0" smtClean="0"/>
              <a:t>Towns/cities have been divided into four strata .</a:t>
            </a:r>
          </a:p>
          <a:p>
            <a:r>
              <a:rPr lang="en-US" dirty="0" smtClean="0"/>
              <a:t>stratum I-Towns with population less than one </a:t>
            </a:r>
            <a:r>
              <a:rPr lang="en-US" dirty="0" err="1" smtClean="0"/>
              <a:t>lakh</a:t>
            </a:r>
            <a:endParaRPr lang="en-US" dirty="0" smtClean="0"/>
          </a:p>
          <a:p>
            <a:r>
              <a:rPr lang="en-US" dirty="0" smtClean="0"/>
              <a:t>stratum II -</a:t>
            </a:r>
            <a:r>
              <a:rPr lang="en-US" dirty="0" smtClean="0"/>
              <a:t>one </a:t>
            </a:r>
            <a:r>
              <a:rPr lang="en-US" dirty="0" err="1" smtClean="0"/>
              <a:t>lakh</a:t>
            </a:r>
            <a:r>
              <a:rPr lang="en-US" dirty="0" smtClean="0"/>
              <a:t> or more but less than 5 </a:t>
            </a:r>
            <a:r>
              <a:rPr lang="en-US" dirty="0" err="1" smtClean="0"/>
              <a:t>lakhs</a:t>
            </a:r>
            <a:r>
              <a:rPr lang="en-US" dirty="0" smtClean="0"/>
              <a:t>.</a:t>
            </a:r>
          </a:p>
          <a:p>
            <a:r>
              <a:rPr lang="en-US" dirty="0" smtClean="0"/>
              <a:t>stratum III - </a:t>
            </a:r>
            <a:r>
              <a:rPr lang="en-US" dirty="0" smtClean="0"/>
              <a:t>towns/cities with population 5 </a:t>
            </a:r>
            <a:r>
              <a:rPr lang="en-US" dirty="0" err="1" smtClean="0"/>
              <a:t>lakh</a:t>
            </a:r>
            <a:r>
              <a:rPr lang="en-US" dirty="0" smtClean="0"/>
              <a:t> or more .</a:t>
            </a:r>
          </a:p>
          <a:p>
            <a:r>
              <a:rPr lang="en-US" dirty="0" smtClean="0"/>
              <a:t>stratum IV - </a:t>
            </a:r>
            <a:r>
              <a:rPr lang="en-US" dirty="0" smtClean="0"/>
              <a:t>four metro cities - Delhi, Mumbai, Chennai and Kolkata.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design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Census Enumeration Block within each size </a:t>
            </a:r>
            <a:r>
              <a:rPr lang="en-US" b="1" dirty="0" smtClean="0"/>
              <a:t>stratum was ordered by the female literacy rate </a:t>
            </a:r>
            <a:r>
              <a:rPr lang="en-US" dirty="0" smtClean="0"/>
              <a:t>based on the Census 2001 data, and three equal size substrata were established. The sample Census Enumeration Block within each substratum was selected at random with equal probability. A simple random sample of these enumeration blocks have been selected within each sub-strata without replacement from each of the size classes of towns/cities in each State/Union Territory.</a:t>
            </a:r>
            <a:endParaRPr lang="en-US"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
            </a:r>
            <a:r>
              <a:rPr lang="en-US" dirty="0" smtClean="0"/>
              <a:t>illing of verbal autopsy(VA) forms.</a:t>
            </a:r>
            <a:endParaRPr lang="en-US" dirty="0"/>
          </a:p>
        </p:txBody>
      </p:sp>
      <p:sp>
        <p:nvSpPr>
          <p:cNvPr id="3" name="Content Placeholder 2"/>
          <p:cNvSpPr>
            <a:spLocks noGrp="1"/>
          </p:cNvSpPr>
          <p:nvPr>
            <p:ph idx="1"/>
          </p:nvPr>
        </p:nvSpPr>
        <p:spPr/>
        <p:txBody>
          <a:bodyPr/>
          <a:lstStyle/>
          <a:p>
            <a:r>
              <a:rPr lang="en-US" dirty="0" smtClean="0"/>
              <a:t>Integral part of SRS from 2004 </a:t>
            </a:r>
          </a:p>
          <a:p>
            <a:r>
              <a:rPr lang="en-US" dirty="0" smtClean="0"/>
              <a:t>To improve data on causes of death</a:t>
            </a:r>
          </a:p>
          <a:p>
            <a:r>
              <a:rPr lang="en-US" dirty="0" smtClean="0"/>
              <a:t>Qualitative data</a:t>
            </a:r>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Sample size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Infant Mortality is the decisive indicator for estimation of sample size at Natural Division,</a:t>
            </a:r>
          </a:p>
          <a:p>
            <a:r>
              <a:rPr lang="en-US" dirty="0" smtClean="0"/>
              <a:t>The permissible level of error has been taken as 10 PRSE (percentage relative standard error) at Natural Division level for rural areas and 10 PRSE at state level for urban areas, in respect of major states having population more than 10 million as per Census 2001. For minor states, 15 </a:t>
            </a:r>
            <a:r>
              <a:rPr lang="en-US" dirty="0" smtClean="0"/>
              <a:t> PRSE </a:t>
            </a:r>
            <a:r>
              <a:rPr lang="en-US" dirty="0" smtClean="0"/>
              <a:t> has been fixed at the total state level</a:t>
            </a:r>
          </a:p>
          <a:p>
            <a:r>
              <a:rPr lang="en-US" dirty="0" smtClean="0"/>
              <a:t>Based on the above criteria, the number of units has been increased from 6671 to 7597 with 4433 in rural and 3164 in urban areas.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2700" b="1" dirty="0" smtClean="0"/>
              <a:t>Estimates All India SRS Vital Annual Rates per 1000 Population </a:t>
            </a:r>
            <a:r>
              <a:rPr lang="en-US" sz="2700" dirty="0" smtClean="0"/>
              <a:t/>
            </a:r>
            <a:br>
              <a:rPr lang="en-US" sz="2700" dirty="0" smtClean="0"/>
            </a:br>
            <a:r>
              <a:rPr lang="en-US" sz="2700" b="1" i="1" dirty="0" smtClean="0"/>
              <a:t>(Rural, Urban and Combined)</a:t>
            </a:r>
            <a:endParaRPr lang="en-US" dirty="0"/>
          </a:p>
        </p:txBody>
      </p:sp>
      <p:graphicFrame>
        <p:nvGraphicFramePr>
          <p:cNvPr id="9" name="Content Placeholder 8"/>
          <p:cNvGraphicFramePr>
            <a:graphicFrameLocks noGrp="1"/>
          </p:cNvGraphicFramePr>
          <p:nvPr>
            <p:ph idx="1"/>
          </p:nvPr>
        </p:nvGraphicFramePr>
        <p:xfrm>
          <a:off x="381000" y="1234440"/>
          <a:ext cx="8229600" cy="5394960"/>
        </p:xfrm>
        <a:graphic>
          <a:graphicData uri="http://schemas.openxmlformats.org/drawingml/2006/table">
            <a:tbl>
              <a:tblPr firstRow="1" bandRow="1">
                <a:tableStyleId>{5C22544A-7EE6-4342-B048-85BDC9FD1C3A}</a:tableStyleId>
              </a:tblPr>
              <a:tblGrid>
                <a:gridCol w="822960"/>
                <a:gridCol w="822960"/>
                <a:gridCol w="822960"/>
                <a:gridCol w="822960"/>
                <a:gridCol w="822960"/>
                <a:gridCol w="822960"/>
                <a:gridCol w="822960"/>
                <a:gridCol w="822960"/>
                <a:gridCol w="822960"/>
                <a:gridCol w="822960"/>
              </a:tblGrid>
              <a:tr h="254000">
                <a:tc>
                  <a:txBody>
                    <a:bodyPr/>
                    <a:lstStyle/>
                    <a:p>
                      <a:pPr algn="ctr"/>
                      <a:r>
                        <a:rPr lang="en-US" sz="2400" dirty="0">
                          <a:latin typeface="Arial"/>
                        </a:rPr>
                        <a:t>Year </a:t>
                      </a:r>
                      <a:endParaRPr lang="en-US" sz="6000" dirty="0"/>
                    </a:p>
                  </a:txBody>
                  <a:tcPr marL="68580" marR="68580"/>
                </a:tc>
                <a:tc gridSpan="3">
                  <a:txBody>
                    <a:bodyPr/>
                    <a:lstStyle/>
                    <a:p>
                      <a:pPr algn="ctr"/>
                      <a:r>
                        <a:rPr lang="en-US" sz="2400" b="0" i="0">
                          <a:latin typeface="Arial"/>
                        </a:rPr>
                        <a:t>Crude Birth Rate </a:t>
                      </a:r>
                      <a:endParaRPr lang="en-US" sz="6000" b="1"/>
                    </a:p>
                  </a:txBody>
                  <a:tcPr marL="68580" marR="68580"/>
                </a:tc>
                <a:tc hMerge="1">
                  <a:txBody>
                    <a:bodyPr/>
                    <a:lstStyle/>
                    <a:p>
                      <a:endParaRPr lang="en-US"/>
                    </a:p>
                  </a:txBody>
                  <a:tcPr/>
                </a:tc>
                <a:tc hMerge="1">
                  <a:txBody>
                    <a:bodyPr/>
                    <a:lstStyle/>
                    <a:p>
                      <a:endParaRPr lang="en-US"/>
                    </a:p>
                  </a:txBody>
                  <a:tcPr/>
                </a:tc>
                <a:tc gridSpan="3">
                  <a:txBody>
                    <a:bodyPr/>
                    <a:lstStyle/>
                    <a:p>
                      <a:pPr algn="ctr"/>
                      <a:r>
                        <a:rPr lang="en-US" sz="2400" b="0" i="0">
                          <a:latin typeface="Arial"/>
                        </a:rPr>
                        <a:t>Crude Death Rate </a:t>
                      </a:r>
                      <a:endParaRPr lang="en-US" sz="6000" b="1"/>
                    </a:p>
                  </a:txBody>
                  <a:tcPr marL="68580" marR="68580"/>
                </a:tc>
                <a:tc hMerge="1">
                  <a:txBody>
                    <a:bodyPr/>
                    <a:lstStyle/>
                    <a:p>
                      <a:endParaRPr lang="en-US"/>
                    </a:p>
                  </a:txBody>
                  <a:tcPr/>
                </a:tc>
                <a:tc hMerge="1">
                  <a:txBody>
                    <a:bodyPr/>
                    <a:lstStyle/>
                    <a:p>
                      <a:endParaRPr lang="en-US"/>
                    </a:p>
                  </a:txBody>
                  <a:tcPr/>
                </a:tc>
                <a:tc gridSpan="3">
                  <a:txBody>
                    <a:bodyPr/>
                    <a:lstStyle/>
                    <a:p>
                      <a:pPr algn="ctr"/>
                      <a:r>
                        <a:rPr lang="en-US" sz="2400" b="0" i="0">
                          <a:latin typeface="Arial"/>
                        </a:rPr>
                        <a:t>Infant Mortality Rate </a:t>
                      </a:r>
                      <a:endParaRPr lang="en-US" sz="6000" b="1"/>
                    </a:p>
                  </a:txBody>
                  <a:tcPr marL="68580" marR="68580"/>
                </a:tc>
                <a:tc hMerge="1">
                  <a:txBody>
                    <a:bodyPr/>
                    <a:lstStyle/>
                    <a:p>
                      <a:endParaRPr lang="en-US"/>
                    </a:p>
                  </a:txBody>
                  <a:tcPr/>
                </a:tc>
                <a:tc hMerge="1">
                  <a:txBody>
                    <a:bodyPr/>
                    <a:lstStyle/>
                    <a:p>
                      <a:endParaRPr lang="en-US"/>
                    </a:p>
                  </a:txBody>
                  <a:tcPr/>
                </a:tc>
              </a:tr>
              <a:tr h="254000">
                <a:tc>
                  <a:txBody>
                    <a:bodyPr/>
                    <a:lstStyle/>
                    <a:p>
                      <a:pPr algn="ctr"/>
                      <a:endParaRPr lang="en-US" sz="2400" dirty="0">
                        <a:latin typeface="Arial"/>
                      </a:endParaRPr>
                    </a:p>
                  </a:txBody>
                  <a:tcPr marL="68580" marR="68580"/>
                </a:tc>
                <a:tc>
                  <a:txBody>
                    <a:bodyPr/>
                    <a:lstStyle/>
                    <a:p>
                      <a:pPr algn="ctr"/>
                      <a:r>
                        <a:rPr lang="en-US" sz="2400" b="1" i="0">
                          <a:latin typeface="Arial"/>
                        </a:rPr>
                        <a:t>R </a:t>
                      </a:r>
                      <a:endParaRPr lang="en-US" sz="6000" b="1"/>
                    </a:p>
                  </a:txBody>
                  <a:tcPr marL="68580" marR="68580"/>
                </a:tc>
                <a:tc>
                  <a:txBody>
                    <a:bodyPr/>
                    <a:lstStyle/>
                    <a:p>
                      <a:pPr algn="ctr"/>
                      <a:r>
                        <a:rPr lang="en-US" sz="2400" b="1">
                          <a:latin typeface="Arial"/>
                        </a:rPr>
                        <a:t>U </a:t>
                      </a:r>
                      <a:endParaRPr lang="en-US" sz="6000"/>
                    </a:p>
                  </a:txBody>
                  <a:tcPr marL="68580" marR="68580"/>
                </a:tc>
                <a:tc>
                  <a:txBody>
                    <a:bodyPr/>
                    <a:lstStyle/>
                    <a:p>
                      <a:pPr algn="ctr"/>
                      <a:r>
                        <a:rPr lang="en-US" sz="2400" b="1">
                          <a:latin typeface="Arial"/>
                        </a:rPr>
                        <a:t>T </a:t>
                      </a:r>
                      <a:endParaRPr lang="en-US" sz="6000"/>
                    </a:p>
                  </a:txBody>
                  <a:tcPr marL="68580" marR="68580"/>
                </a:tc>
                <a:tc>
                  <a:txBody>
                    <a:bodyPr/>
                    <a:lstStyle/>
                    <a:p>
                      <a:pPr algn="ctr"/>
                      <a:r>
                        <a:rPr lang="en-US" sz="2400" b="1">
                          <a:latin typeface="Arial"/>
                        </a:rPr>
                        <a:t>R </a:t>
                      </a:r>
                      <a:endParaRPr lang="en-US" sz="6000"/>
                    </a:p>
                  </a:txBody>
                  <a:tcPr marL="68580" marR="68580"/>
                </a:tc>
                <a:tc>
                  <a:txBody>
                    <a:bodyPr/>
                    <a:lstStyle/>
                    <a:p>
                      <a:pPr algn="ctr"/>
                      <a:r>
                        <a:rPr lang="en-US" sz="2400" b="1">
                          <a:latin typeface="Arial"/>
                        </a:rPr>
                        <a:t>U </a:t>
                      </a:r>
                      <a:endParaRPr lang="en-US" sz="6000"/>
                    </a:p>
                  </a:txBody>
                  <a:tcPr marL="68580" marR="68580"/>
                </a:tc>
                <a:tc>
                  <a:txBody>
                    <a:bodyPr/>
                    <a:lstStyle/>
                    <a:p>
                      <a:pPr algn="ctr"/>
                      <a:r>
                        <a:rPr lang="en-US" sz="2400" b="1">
                          <a:latin typeface="Arial"/>
                        </a:rPr>
                        <a:t>T </a:t>
                      </a:r>
                      <a:endParaRPr lang="en-US" sz="6000"/>
                    </a:p>
                  </a:txBody>
                  <a:tcPr marL="68580" marR="68580"/>
                </a:tc>
                <a:tc>
                  <a:txBody>
                    <a:bodyPr/>
                    <a:lstStyle/>
                    <a:p>
                      <a:pPr algn="ctr"/>
                      <a:r>
                        <a:rPr lang="en-US" sz="2400" b="1">
                          <a:latin typeface="Arial"/>
                        </a:rPr>
                        <a:t>R </a:t>
                      </a:r>
                      <a:endParaRPr lang="en-US" sz="6000"/>
                    </a:p>
                  </a:txBody>
                  <a:tcPr marL="68580" marR="68580"/>
                </a:tc>
                <a:tc>
                  <a:txBody>
                    <a:bodyPr/>
                    <a:lstStyle/>
                    <a:p>
                      <a:pPr algn="ctr"/>
                      <a:r>
                        <a:rPr lang="en-US" sz="2400" b="1">
                          <a:latin typeface="Arial"/>
                        </a:rPr>
                        <a:t>U </a:t>
                      </a:r>
                      <a:endParaRPr lang="en-US" sz="6000"/>
                    </a:p>
                  </a:txBody>
                  <a:tcPr marL="68580" marR="68580"/>
                </a:tc>
                <a:tc>
                  <a:txBody>
                    <a:bodyPr/>
                    <a:lstStyle/>
                    <a:p>
                      <a:pPr algn="ctr"/>
                      <a:r>
                        <a:rPr lang="en-US" sz="2400" b="1">
                          <a:latin typeface="Arial"/>
                        </a:rPr>
                        <a:t>T </a:t>
                      </a:r>
                      <a:endParaRPr lang="en-US" sz="6000"/>
                    </a:p>
                  </a:txBody>
                  <a:tcPr marL="68580" marR="68580"/>
                </a:tc>
              </a:tr>
              <a:tr h="254000">
                <a:tc>
                  <a:txBody>
                    <a:bodyPr/>
                    <a:lstStyle/>
                    <a:p>
                      <a:pPr algn="ctr"/>
                      <a:r>
                        <a:rPr lang="en-US" sz="2400" b="0" dirty="0">
                          <a:latin typeface="Arial"/>
                        </a:rPr>
                        <a:t>1970 </a:t>
                      </a:r>
                      <a:endParaRPr lang="en-US" sz="6000" b="0" dirty="0"/>
                    </a:p>
                  </a:txBody>
                  <a:tcPr marL="68580" marR="68580"/>
                </a:tc>
                <a:tc>
                  <a:txBody>
                    <a:bodyPr/>
                    <a:lstStyle/>
                    <a:p>
                      <a:pPr algn="ctr"/>
                      <a:r>
                        <a:rPr lang="en-US" sz="2400" b="0">
                          <a:latin typeface="Arial"/>
                        </a:rPr>
                        <a:t>38.9 </a:t>
                      </a:r>
                      <a:endParaRPr lang="en-US" sz="6000" b="0"/>
                    </a:p>
                  </a:txBody>
                  <a:tcPr marL="68580" marR="68580"/>
                </a:tc>
                <a:tc>
                  <a:txBody>
                    <a:bodyPr/>
                    <a:lstStyle/>
                    <a:p>
                      <a:pPr algn="ctr"/>
                      <a:r>
                        <a:rPr lang="en-US" sz="2400" b="0">
                          <a:latin typeface="Arial"/>
                        </a:rPr>
                        <a:t>29.7 </a:t>
                      </a:r>
                      <a:endParaRPr lang="en-US" sz="6000" b="0"/>
                    </a:p>
                  </a:txBody>
                  <a:tcPr marL="68580" marR="68580"/>
                </a:tc>
                <a:tc>
                  <a:txBody>
                    <a:bodyPr/>
                    <a:lstStyle/>
                    <a:p>
                      <a:pPr algn="ctr"/>
                      <a:r>
                        <a:rPr lang="en-US" sz="2400" b="0">
                          <a:latin typeface="Arial"/>
                        </a:rPr>
                        <a:t>36.8 </a:t>
                      </a:r>
                      <a:endParaRPr lang="en-US" sz="6000" b="0"/>
                    </a:p>
                  </a:txBody>
                  <a:tcPr marL="68580" marR="68580"/>
                </a:tc>
                <a:tc>
                  <a:txBody>
                    <a:bodyPr/>
                    <a:lstStyle/>
                    <a:p>
                      <a:pPr algn="ctr"/>
                      <a:r>
                        <a:rPr lang="en-US" sz="2400" b="0">
                          <a:latin typeface="Arial"/>
                        </a:rPr>
                        <a:t>17.3 </a:t>
                      </a:r>
                      <a:endParaRPr lang="en-US" sz="6000" b="0"/>
                    </a:p>
                  </a:txBody>
                  <a:tcPr marL="68580" marR="68580"/>
                </a:tc>
                <a:tc>
                  <a:txBody>
                    <a:bodyPr/>
                    <a:lstStyle/>
                    <a:p>
                      <a:pPr algn="ctr"/>
                      <a:r>
                        <a:rPr lang="en-US" sz="2400" b="0">
                          <a:latin typeface="Arial"/>
                        </a:rPr>
                        <a:t>10.2 </a:t>
                      </a:r>
                      <a:endParaRPr lang="en-US" sz="6000" b="0"/>
                    </a:p>
                  </a:txBody>
                  <a:tcPr marL="68580" marR="68580"/>
                </a:tc>
                <a:tc>
                  <a:txBody>
                    <a:bodyPr/>
                    <a:lstStyle/>
                    <a:p>
                      <a:pPr algn="ctr"/>
                      <a:r>
                        <a:rPr lang="en-US" sz="2400" b="0" dirty="0">
                          <a:latin typeface="Arial"/>
                        </a:rPr>
                        <a:t>15.7 </a:t>
                      </a:r>
                      <a:endParaRPr lang="en-US" sz="6000" b="0" dirty="0"/>
                    </a:p>
                  </a:txBody>
                  <a:tcPr marL="68580" marR="68580"/>
                </a:tc>
                <a:tc>
                  <a:txBody>
                    <a:bodyPr/>
                    <a:lstStyle/>
                    <a:p>
                      <a:pPr algn="ctr"/>
                      <a:r>
                        <a:rPr lang="en-US" sz="2400" b="0">
                          <a:latin typeface="Arial"/>
                        </a:rPr>
                        <a:t>136 </a:t>
                      </a:r>
                      <a:endParaRPr lang="en-US" sz="6000" b="0"/>
                    </a:p>
                  </a:txBody>
                  <a:tcPr marL="68580" marR="68580"/>
                </a:tc>
                <a:tc>
                  <a:txBody>
                    <a:bodyPr/>
                    <a:lstStyle/>
                    <a:p>
                      <a:pPr algn="ctr"/>
                      <a:r>
                        <a:rPr lang="en-US" sz="2400" b="0">
                          <a:latin typeface="Arial"/>
                        </a:rPr>
                        <a:t>90 </a:t>
                      </a:r>
                      <a:endParaRPr lang="en-US" sz="6000" b="0"/>
                    </a:p>
                  </a:txBody>
                  <a:tcPr marL="68580" marR="68580"/>
                </a:tc>
                <a:tc>
                  <a:txBody>
                    <a:bodyPr/>
                    <a:lstStyle/>
                    <a:p>
                      <a:pPr algn="ctr"/>
                      <a:r>
                        <a:rPr lang="en-US" sz="2400" b="0" dirty="0">
                          <a:latin typeface="Arial"/>
                        </a:rPr>
                        <a:t>129 </a:t>
                      </a:r>
                      <a:endParaRPr lang="en-US" sz="6000" b="0" dirty="0"/>
                    </a:p>
                  </a:txBody>
                  <a:tcPr marL="68580" marR="68580"/>
                </a:tc>
              </a:tr>
              <a:tr h="254000">
                <a:tc>
                  <a:txBody>
                    <a:bodyPr/>
                    <a:lstStyle/>
                    <a:p>
                      <a:pPr algn="ctr"/>
                      <a:r>
                        <a:rPr lang="en-US" sz="2400" b="0" dirty="0">
                          <a:latin typeface="Arial"/>
                        </a:rPr>
                        <a:t>1975 </a:t>
                      </a:r>
                      <a:endParaRPr lang="en-US" sz="6000" b="0" dirty="0"/>
                    </a:p>
                  </a:txBody>
                  <a:tcPr marL="68580" marR="68580"/>
                </a:tc>
                <a:tc>
                  <a:txBody>
                    <a:bodyPr/>
                    <a:lstStyle/>
                    <a:p>
                      <a:pPr algn="ctr"/>
                      <a:r>
                        <a:rPr lang="en-US" sz="2400" b="0">
                          <a:latin typeface="Arial"/>
                        </a:rPr>
                        <a:t>36.7 </a:t>
                      </a:r>
                      <a:endParaRPr lang="en-US" sz="6000" b="0"/>
                    </a:p>
                  </a:txBody>
                  <a:tcPr marL="68580" marR="68580"/>
                </a:tc>
                <a:tc>
                  <a:txBody>
                    <a:bodyPr/>
                    <a:lstStyle/>
                    <a:p>
                      <a:pPr algn="ctr"/>
                      <a:r>
                        <a:rPr lang="en-US" sz="2400" b="0">
                          <a:latin typeface="Arial"/>
                        </a:rPr>
                        <a:t>28.5 </a:t>
                      </a:r>
                      <a:endParaRPr lang="en-US" sz="6000" b="0"/>
                    </a:p>
                  </a:txBody>
                  <a:tcPr marL="68580" marR="68580"/>
                </a:tc>
                <a:tc>
                  <a:txBody>
                    <a:bodyPr/>
                    <a:lstStyle/>
                    <a:p>
                      <a:pPr algn="ctr"/>
                      <a:r>
                        <a:rPr lang="en-US" sz="2400" b="0">
                          <a:latin typeface="Arial"/>
                        </a:rPr>
                        <a:t>35.2 </a:t>
                      </a:r>
                      <a:endParaRPr lang="en-US" sz="6000" b="0"/>
                    </a:p>
                  </a:txBody>
                  <a:tcPr marL="68580" marR="68580"/>
                </a:tc>
                <a:tc>
                  <a:txBody>
                    <a:bodyPr/>
                    <a:lstStyle/>
                    <a:p>
                      <a:pPr algn="ctr"/>
                      <a:r>
                        <a:rPr lang="en-US" sz="2400" b="0">
                          <a:latin typeface="Arial"/>
                        </a:rPr>
                        <a:t>17.3 </a:t>
                      </a:r>
                      <a:endParaRPr lang="en-US" sz="6000" b="0"/>
                    </a:p>
                  </a:txBody>
                  <a:tcPr marL="68580" marR="68580"/>
                </a:tc>
                <a:tc>
                  <a:txBody>
                    <a:bodyPr/>
                    <a:lstStyle/>
                    <a:p>
                      <a:pPr algn="ctr"/>
                      <a:r>
                        <a:rPr lang="en-US" sz="2400" b="0">
                          <a:latin typeface="Arial"/>
                        </a:rPr>
                        <a:t>10.2 </a:t>
                      </a:r>
                      <a:endParaRPr lang="en-US" sz="6000" b="0"/>
                    </a:p>
                  </a:txBody>
                  <a:tcPr marL="68580" marR="68580"/>
                </a:tc>
                <a:tc>
                  <a:txBody>
                    <a:bodyPr/>
                    <a:lstStyle/>
                    <a:p>
                      <a:pPr algn="ctr"/>
                      <a:r>
                        <a:rPr lang="en-US" sz="2400" b="0">
                          <a:latin typeface="Arial"/>
                        </a:rPr>
                        <a:t>15.9 </a:t>
                      </a:r>
                      <a:endParaRPr lang="en-US" sz="6000" b="0"/>
                    </a:p>
                  </a:txBody>
                  <a:tcPr marL="68580" marR="68580"/>
                </a:tc>
                <a:tc>
                  <a:txBody>
                    <a:bodyPr/>
                    <a:lstStyle/>
                    <a:p>
                      <a:pPr algn="ctr"/>
                      <a:r>
                        <a:rPr lang="en-US" sz="2400" b="0">
                          <a:latin typeface="Arial"/>
                        </a:rPr>
                        <a:t>151 </a:t>
                      </a:r>
                      <a:endParaRPr lang="en-US" sz="6000" b="0"/>
                    </a:p>
                  </a:txBody>
                  <a:tcPr marL="68580" marR="68580"/>
                </a:tc>
                <a:tc>
                  <a:txBody>
                    <a:bodyPr/>
                    <a:lstStyle/>
                    <a:p>
                      <a:pPr algn="ctr"/>
                      <a:r>
                        <a:rPr lang="en-US" sz="2400" b="0">
                          <a:latin typeface="Arial"/>
                        </a:rPr>
                        <a:t>84 </a:t>
                      </a:r>
                      <a:endParaRPr lang="en-US" sz="6000" b="0"/>
                    </a:p>
                  </a:txBody>
                  <a:tcPr marL="68580" marR="68580"/>
                </a:tc>
                <a:tc>
                  <a:txBody>
                    <a:bodyPr/>
                    <a:lstStyle/>
                    <a:p>
                      <a:pPr algn="ctr"/>
                      <a:r>
                        <a:rPr lang="en-US" sz="2400" b="0" dirty="0">
                          <a:latin typeface="Arial"/>
                        </a:rPr>
                        <a:t>140 </a:t>
                      </a:r>
                      <a:endParaRPr lang="en-US" sz="6000" b="0" dirty="0"/>
                    </a:p>
                  </a:txBody>
                  <a:tcPr marL="68580" marR="68580"/>
                </a:tc>
              </a:tr>
              <a:tr h="254000">
                <a:tc>
                  <a:txBody>
                    <a:bodyPr/>
                    <a:lstStyle/>
                    <a:p>
                      <a:pPr algn="ctr"/>
                      <a:r>
                        <a:rPr lang="en-US" sz="2400" b="0" dirty="0">
                          <a:latin typeface="Arial"/>
                        </a:rPr>
                        <a:t>1980 </a:t>
                      </a:r>
                      <a:endParaRPr lang="en-US" sz="6000" b="0" dirty="0"/>
                    </a:p>
                  </a:txBody>
                  <a:tcPr marL="68580" marR="68580"/>
                </a:tc>
                <a:tc>
                  <a:txBody>
                    <a:bodyPr/>
                    <a:lstStyle/>
                    <a:p>
                      <a:pPr algn="ctr"/>
                      <a:r>
                        <a:rPr lang="en-US" sz="2400" b="0" dirty="0">
                          <a:latin typeface="Arial"/>
                        </a:rPr>
                        <a:t>35.1 </a:t>
                      </a:r>
                      <a:endParaRPr lang="en-US" sz="6000" b="0" dirty="0"/>
                    </a:p>
                  </a:txBody>
                  <a:tcPr marL="68580" marR="68580"/>
                </a:tc>
                <a:tc>
                  <a:txBody>
                    <a:bodyPr/>
                    <a:lstStyle/>
                    <a:p>
                      <a:pPr algn="ctr"/>
                      <a:r>
                        <a:rPr lang="en-US" sz="2400" b="0" dirty="0">
                          <a:latin typeface="Arial"/>
                        </a:rPr>
                        <a:t>27.8 </a:t>
                      </a:r>
                      <a:endParaRPr lang="en-US" sz="6000" b="0" dirty="0"/>
                    </a:p>
                  </a:txBody>
                  <a:tcPr marL="68580" marR="68580"/>
                </a:tc>
                <a:tc>
                  <a:txBody>
                    <a:bodyPr/>
                    <a:lstStyle/>
                    <a:p>
                      <a:pPr algn="ctr"/>
                      <a:r>
                        <a:rPr lang="en-US" sz="2400" b="0">
                          <a:latin typeface="Arial"/>
                        </a:rPr>
                        <a:t>33.7 </a:t>
                      </a:r>
                      <a:endParaRPr lang="en-US" sz="6000" b="0"/>
                    </a:p>
                  </a:txBody>
                  <a:tcPr marL="68580" marR="68580"/>
                </a:tc>
                <a:tc>
                  <a:txBody>
                    <a:bodyPr/>
                    <a:lstStyle/>
                    <a:p>
                      <a:pPr algn="ctr"/>
                      <a:r>
                        <a:rPr lang="en-US" sz="2400" b="0">
                          <a:latin typeface="Arial"/>
                        </a:rPr>
                        <a:t>13.7 </a:t>
                      </a:r>
                      <a:endParaRPr lang="en-US" sz="6000" b="0"/>
                    </a:p>
                  </a:txBody>
                  <a:tcPr marL="68580" marR="68580"/>
                </a:tc>
                <a:tc>
                  <a:txBody>
                    <a:bodyPr/>
                    <a:lstStyle/>
                    <a:p>
                      <a:pPr algn="ctr"/>
                      <a:r>
                        <a:rPr lang="en-US" sz="2400" b="0">
                          <a:latin typeface="Arial"/>
                        </a:rPr>
                        <a:t>7.9 </a:t>
                      </a:r>
                      <a:endParaRPr lang="en-US" sz="6000" b="0"/>
                    </a:p>
                  </a:txBody>
                  <a:tcPr marL="68580" marR="68580"/>
                </a:tc>
                <a:tc>
                  <a:txBody>
                    <a:bodyPr/>
                    <a:lstStyle/>
                    <a:p>
                      <a:pPr algn="ctr"/>
                      <a:r>
                        <a:rPr lang="en-US" sz="2400" b="0">
                          <a:latin typeface="Arial"/>
                        </a:rPr>
                        <a:t>12.6 </a:t>
                      </a:r>
                      <a:endParaRPr lang="en-US" sz="6000" b="0"/>
                    </a:p>
                  </a:txBody>
                  <a:tcPr marL="68580" marR="68580"/>
                </a:tc>
                <a:tc>
                  <a:txBody>
                    <a:bodyPr/>
                    <a:lstStyle/>
                    <a:p>
                      <a:pPr algn="ctr"/>
                      <a:r>
                        <a:rPr lang="en-US" sz="2400" b="0">
                          <a:latin typeface="Arial"/>
                        </a:rPr>
                        <a:t>124 </a:t>
                      </a:r>
                      <a:endParaRPr lang="en-US" sz="6000" b="0"/>
                    </a:p>
                  </a:txBody>
                  <a:tcPr marL="68580" marR="68580"/>
                </a:tc>
                <a:tc>
                  <a:txBody>
                    <a:bodyPr/>
                    <a:lstStyle/>
                    <a:p>
                      <a:pPr algn="ctr"/>
                      <a:r>
                        <a:rPr lang="en-US" sz="2400" b="0">
                          <a:latin typeface="Arial"/>
                        </a:rPr>
                        <a:t>65 </a:t>
                      </a:r>
                      <a:endParaRPr lang="en-US" sz="6000" b="0"/>
                    </a:p>
                  </a:txBody>
                  <a:tcPr marL="68580" marR="68580"/>
                </a:tc>
                <a:tc>
                  <a:txBody>
                    <a:bodyPr/>
                    <a:lstStyle/>
                    <a:p>
                      <a:pPr algn="ctr"/>
                      <a:r>
                        <a:rPr lang="en-US" sz="2400" b="0">
                          <a:latin typeface="Arial"/>
                        </a:rPr>
                        <a:t>114 </a:t>
                      </a:r>
                      <a:endParaRPr lang="en-US" sz="6000" b="0"/>
                    </a:p>
                  </a:txBody>
                  <a:tcPr marL="68580" marR="68580"/>
                </a:tc>
              </a:tr>
              <a:tr h="254000">
                <a:tc>
                  <a:txBody>
                    <a:bodyPr/>
                    <a:lstStyle/>
                    <a:p>
                      <a:pPr algn="ctr"/>
                      <a:r>
                        <a:rPr lang="en-US" sz="2400" b="0" dirty="0">
                          <a:latin typeface="Arial"/>
                        </a:rPr>
                        <a:t>1985 </a:t>
                      </a:r>
                      <a:endParaRPr lang="en-US" sz="6000" b="0" dirty="0"/>
                    </a:p>
                  </a:txBody>
                  <a:tcPr marL="68580" marR="68580"/>
                </a:tc>
                <a:tc>
                  <a:txBody>
                    <a:bodyPr/>
                    <a:lstStyle/>
                    <a:p>
                      <a:pPr algn="ctr"/>
                      <a:r>
                        <a:rPr lang="en-US" sz="2400" b="0">
                          <a:latin typeface="Arial"/>
                        </a:rPr>
                        <a:t>34.3 </a:t>
                      </a:r>
                      <a:endParaRPr lang="en-US" sz="6000" b="0"/>
                    </a:p>
                  </a:txBody>
                  <a:tcPr marL="68580" marR="68580"/>
                </a:tc>
                <a:tc>
                  <a:txBody>
                    <a:bodyPr/>
                    <a:lstStyle/>
                    <a:p>
                      <a:pPr algn="ctr"/>
                      <a:r>
                        <a:rPr lang="en-US" sz="2400" b="0" dirty="0">
                          <a:latin typeface="Arial"/>
                        </a:rPr>
                        <a:t>28.1 </a:t>
                      </a:r>
                      <a:endParaRPr lang="en-US" sz="6000" b="0" dirty="0"/>
                    </a:p>
                  </a:txBody>
                  <a:tcPr marL="68580" marR="68580"/>
                </a:tc>
                <a:tc>
                  <a:txBody>
                    <a:bodyPr/>
                    <a:lstStyle/>
                    <a:p>
                      <a:pPr algn="ctr"/>
                      <a:r>
                        <a:rPr lang="en-US" sz="2400" b="0" dirty="0">
                          <a:latin typeface="Arial"/>
                        </a:rPr>
                        <a:t>32.9 </a:t>
                      </a:r>
                      <a:endParaRPr lang="en-US" sz="6000" b="0" dirty="0"/>
                    </a:p>
                  </a:txBody>
                  <a:tcPr marL="68580" marR="68580"/>
                </a:tc>
                <a:tc>
                  <a:txBody>
                    <a:bodyPr/>
                    <a:lstStyle/>
                    <a:p>
                      <a:pPr algn="ctr"/>
                      <a:r>
                        <a:rPr lang="en-US" sz="2400" b="0" dirty="0">
                          <a:latin typeface="Arial"/>
                        </a:rPr>
                        <a:t>13.0 </a:t>
                      </a:r>
                      <a:endParaRPr lang="en-US" sz="6000" b="0" dirty="0"/>
                    </a:p>
                  </a:txBody>
                  <a:tcPr marL="68580" marR="68580"/>
                </a:tc>
                <a:tc>
                  <a:txBody>
                    <a:bodyPr/>
                    <a:lstStyle/>
                    <a:p>
                      <a:pPr algn="ctr"/>
                      <a:r>
                        <a:rPr lang="en-US" sz="2400" b="0">
                          <a:latin typeface="Arial"/>
                        </a:rPr>
                        <a:t>7.8 </a:t>
                      </a:r>
                      <a:endParaRPr lang="en-US" sz="6000" b="0"/>
                    </a:p>
                  </a:txBody>
                  <a:tcPr marL="68580" marR="68580"/>
                </a:tc>
                <a:tc>
                  <a:txBody>
                    <a:bodyPr/>
                    <a:lstStyle/>
                    <a:p>
                      <a:pPr algn="ctr"/>
                      <a:r>
                        <a:rPr lang="en-US" sz="2400" b="0">
                          <a:latin typeface="Arial"/>
                        </a:rPr>
                        <a:t>11.8 </a:t>
                      </a:r>
                      <a:endParaRPr lang="en-US" sz="6000" b="0"/>
                    </a:p>
                  </a:txBody>
                  <a:tcPr marL="68580" marR="68580"/>
                </a:tc>
                <a:tc>
                  <a:txBody>
                    <a:bodyPr/>
                    <a:lstStyle/>
                    <a:p>
                      <a:pPr algn="ctr"/>
                      <a:r>
                        <a:rPr lang="en-US" sz="2400" b="0">
                          <a:latin typeface="Arial"/>
                        </a:rPr>
                        <a:t>107 </a:t>
                      </a:r>
                      <a:endParaRPr lang="en-US" sz="6000" b="0"/>
                    </a:p>
                  </a:txBody>
                  <a:tcPr marL="68580" marR="68580"/>
                </a:tc>
                <a:tc>
                  <a:txBody>
                    <a:bodyPr/>
                    <a:lstStyle/>
                    <a:p>
                      <a:pPr algn="ctr"/>
                      <a:r>
                        <a:rPr lang="en-US" sz="2400" b="0">
                          <a:latin typeface="Arial"/>
                        </a:rPr>
                        <a:t>59 </a:t>
                      </a:r>
                      <a:endParaRPr lang="en-US" sz="6000" b="0"/>
                    </a:p>
                  </a:txBody>
                  <a:tcPr marL="68580" marR="68580"/>
                </a:tc>
                <a:tc>
                  <a:txBody>
                    <a:bodyPr/>
                    <a:lstStyle/>
                    <a:p>
                      <a:pPr algn="ctr"/>
                      <a:r>
                        <a:rPr lang="en-US" sz="2400" b="0" dirty="0">
                          <a:latin typeface="Arial"/>
                        </a:rPr>
                        <a:t>97 </a:t>
                      </a:r>
                      <a:endParaRPr lang="en-US" sz="6000" b="0" dirty="0"/>
                    </a:p>
                  </a:txBody>
                  <a:tcPr marL="68580" marR="68580"/>
                </a:tc>
              </a:tr>
              <a:tr h="254000">
                <a:tc>
                  <a:txBody>
                    <a:bodyPr/>
                    <a:lstStyle/>
                    <a:p>
                      <a:pPr algn="ctr"/>
                      <a:r>
                        <a:rPr lang="en-US" sz="2400" b="0" dirty="0">
                          <a:latin typeface="Arial"/>
                        </a:rPr>
                        <a:t>1990 </a:t>
                      </a:r>
                      <a:endParaRPr lang="en-US" sz="6000" b="0" dirty="0"/>
                    </a:p>
                  </a:txBody>
                  <a:tcPr marL="68580" marR="68580"/>
                </a:tc>
                <a:tc>
                  <a:txBody>
                    <a:bodyPr/>
                    <a:lstStyle/>
                    <a:p>
                      <a:pPr algn="ctr"/>
                      <a:r>
                        <a:rPr lang="en-US" sz="2400" b="0">
                          <a:latin typeface="Arial"/>
                        </a:rPr>
                        <a:t>31.1 </a:t>
                      </a:r>
                      <a:endParaRPr lang="en-US" sz="6000" b="0"/>
                    </a:p>
                  </a:txBody>
                  <a:tcPr marL="68580" marR="68580"/>
                </a:tc>
                <a:tc>
                  <a:txBody>
                    <a:bodyPr/>
                    <a:lstStyle/>
                    <a:p>
                      <a:pPr algn="ctr"/>
                      <a:r>
                        <a:rPr lang="en-US" sz="2400" b="0">
                          <a:latin typeface="Arial"/>
                        </a:rPr>
                        <a:t>24.7 </a:t>
                      </a:r>
                      <a:endParaRPr lang="en-US" sz="6000" b="0"/>
                    </a:p>
                  </a:txBody>
                  <a:tcPr marL="68580" marR="68580"/>
                </a:tc>
                <a:tc>
                  <a:txBody>
                    <a:bodyPr/>
                    <a:lstStyle/>
                    <a:p>
                      <a:pPr algn="ctr"/>
                      <a:r>
                        <a:rPr lang="en-US" sz="2400" b="0" dirty="0">
                          <a:latin typeface="Arial"/>
                        </a:rPr>
                        <a:t>30.2 </a:t>
                      </a:r>
                      <a:endParaRPr lang="en-US" sz="6000" b="0" dirty="0"/>
                    </a:p>
                  </a:txBody>
                  <a:tcPr marL="68580" marR="68580"/>
                </a:tc>
                <a:tc>
                  <a:txBody>
                    <a:bodyPr/>
                    <a:lstStyle/>
                    <a:p>
                      <a:pPr algn="ctr"/>
                      <a:r>
                        <a:rPr lang="en-US" sz="2400" b="0" dirty="0">
                          <a:latin typeface="Arial"/>
                        </a:rPr>
                        <a:t>10.5 </a:t>
                      </a:r>
                      <a:endParaRPr lang="en-US" sz="6000" b="0" dirty="0"/>
                    </a:p>
                  </a:txBody>
                  <a:tcPr marL="68580" marR="68580"/>
                </a:tc>
                <a:tc>
                  <a:txBody>
                    <a:bodyPr/>
                    <a:lstStyle/>
                    <a:p>
                      <a:pPr algn="ctr"/>
                      <a:r>
                        <a:rPr lang="en-US" sz="2400" b="0">
                          <a:latin typeface="Arial"/>
                        </a:rPr>
                        <a:t>6.8 </a:t>
                      </a:r>
                      <a:endParaRPr lang="en-US" sz="6000" b="0"/>
                    </a:p>
                  </a:txBody>
                  <a:tcPr marL="68580" marR="68580"/>
                </a:tc>
                <a:tc>
                  <a:txBody>
                    <a:bodyPr/>
                    <a:lstStyle/>
                    <a:p>
                      <a:pPr algn="ctr"/>
                      <a:r>
                        <a:rPr lang="en-US" sz="2400" b="0">
                          <a:latin typeface="Arial"/>
                        </a:rPr>
                        <a:t>9.7 </a:t>
                      </a:r>
                      <a:endParaRPr lang="en-US" sz="6000" b="0"/>
                    </a:p>
                  </a:txBody>
                  <a:tcPr marL="68580" marR="68580"/>
                </a:tc>
                <a:tc>
                  <a:txBody>
                    <a:bodyPr/>
                    <a:lstStyle/>
                    <a:p>
                      <a:pPr algn="ctr"/>
                      <a:r>
                        <a:rPr lang="en-US" sz="2400" b="0">
                          <a:latin typeface="Arial"/>
                        </a:rPr>
                        <a:t>86 </a:t>
                      </a:r>
                      <a:endParaRPr lang="en-US" sz="6000" b="0"/>
                    </a:p>
                  </a:txBody>
                  <a:tcPr marL="68580" marR="68580"/>
                </a:tc>
                <a:tc>
                  <a:txBody>
                    <a:bodyPr/>
                    <a:lstStyle/>
                    <a:p>
                      <a:pPr algn="ctr"/>
                      <a:r>
                        <a:rPr lang="en-US" sz="2400" b="0">
                          <a:latin typeface="Arial"/>
                        </a:rPr>
                        <a:t>50 </a:t>
                      </a:r>
                      <a:endParaRPr lang="en-US" sz="6000" b="0"/>
                    </a:p>
                  </a:txBody>
                  <a:tcPr marL="68580" marR="68580"/>
                </a:tc>
                <a:tc>
                  <a:txBody>
                    <a:bodyPr/>
                    <a:lstStyle/>
                    <a:p>
                      <a:pPr algn="ctr"/>
                      <a:r>
                        <a:rPr lang="en-US" sz="2400" b="0" dirty="0">
                          <a:latin typeface="Arial"/>
                        </a:rPr>
                        <a:t>80 </a:t>
                      </a:r>
                      <a:endParaRPr lang="en-US" sz="6000" b="0" dirty="0"/>
                    </a:p>
                  </a:txBody>
                  <a:tcPr marL="68580" marR="68580"/>
                </a:tc>
              </a:tr>
              <a:tr h="254000">
                <a:tc>
                  <a:txBody>
                    <a:bodyPr/>
                    <a:lstStyle/>
                    <a:p>
                      <a:pPr algn="ctr"/>
                      <a:r>
                        <a:rPr lang="en-US" sz="2400" b="0" dirty="0">
                          <a:latin typeface="Arial"/>
                        </a:rPr>
                        <a:t>1995 </a:t>
                      </a:r>
                      <a:endParaRPr lang="en-US" sz="6000" b="0" dirty="0"/>
                    </a:p>
                  </a:txBody>
                  <a:tcPr marL="68580" marR="68580"/>
                </a:tc>
                <a:tc>
                  <a:txBody>
                    <a:bodyPr/>
                    <a:lstStyle/>
                    <a:p>
                      <a:pPr algn="ctr"/>
                      <a:r>
                        <a:rPr lang="en-US" sz="2400" b="0">
                          <a:latin typeface="Arial"/>
                        </a:rPr>
                        <a:t>30.0 </a:t>
                      </a:r>
                      <a:endParaRPr lang="en-US" sz="6000" b="0"/>
                    </a:p>
                  </a:txBody>
                  <a:tcPr marL="68580" marR="68580"/>
                </a:tc>
                <a:tc>
                  <a:txBody>
                    <a:bodyPr/>
                    <a:lstStyle/>
                    <a:p>
                      <a:pPr algn="ctr"/>
                      <a:r>
                        <a:rPr lang="en-US" sz="2400" b="0" dirty="0">
                          <a:latin typeface="Arial"/>
                        </a:rPr>
                        <a:t>22.7 </a:t>
                      </a:r>
                      <a:endParaRPr lang="en-US" sz="6000" b="0" dirty="0"/>
                    </a:p>
                  </a:txBody>
                  <a:tcPr marL="68580" marR="68580"/>
                </a:tc>
                <a:tc>
                  <a:txBody>
                    <a:bodyPr/>
                    <a:lstStyle/>
                    <a:p>
                      <a:pPr algn="ctr"/>
                      <a:r>
                        <a:rPr lang="en-US" sz="2400" b="0">
                          <a:latin typeface="Arial"/>
                        </a:rPr>
                        <a:t>28.3 </a:t>
                      </a:r>
                      <a:endParaRPr lang="en-US" sz="6000" b="0"/>
                    </a:p>
                  </a:txBody>
                  <a:tcPr marL="68580" marR="68580"/>
                </a:tc>
                <a:tc>
                  <a:txBody>
                    <a:bodyPr/>
                    <a:lstStyle/>
                    <a:p>
                      <a:pPr algn="ctr"/>
                      <a:r>
                        <a:rPr lang="en-US" sz="2400" b="0">
                          <a:latin typeface="Arial"/>
                        </a:rPr>
                        <a:t>9.8 </a:t>
                      </a:r>
                      <a:endParaRPr lang="en-US" sz="6000" b="0"/>
                    </a:p>
                  </a:txBody>
                  <a:tcPr marL="68580" marR="68580"/>
                </a:tc>
                <a:tc>
                  <a:txBody>
                    <a:bodyPr/>
                    <a:lstStyle/>
                    <a:p>
                      <a:pPr algn="ctr"/>
                      <a:r>
                        <a:rPr lang="en-US" sz="2400" b="0" dirty="0">
                          <a:latin typeface="Arial"/>
                        </a:rPr>
                        <a:t>6.6 </a:t>
                      </a:r>
                      <a:endParaRPr lang="en-US" sz="6000" b="0" dirty="0"/>
                    </a:p>
                  </a:txBody>
                  <a:tcPr marL="68580" marR="68580"/>
                </a:tc>
                <a:tc>
                  <a:txBody>
                    <a:bodyPr/>
                    <a:lstStyle/>
                    <a:p>
                      <a:pPr algn="ctr"/>
                      <a:r>
                        <a:rPr lang="en-US" sz="2400" b="0" dirty="0">
                          <a:latin typeface="Arial"/>
                        </a:rPr>
                        <a:t>9.0 </a:t>
                      </a:r>
                      <a:endParaRPr lang="en-US" sz="6000" b="0" dirty="0"/>
                    </a:p>
                  </a:txBody>
                  <a:tcPr marL="68580" marR="68580"/>
                </a:tc>
                <a:tc>
                  <a:txBody>
                    <a:bodyPr/>
                    <a:lstStyle/>
                    <a:p>
                      <a:pPr algn="ctr"/>
                      <a:r>
                        <a:rPr lang="en-US" sz="2400" b="0">
                          <a:latin typeface="Arial"/>
                        </a:rPr>
                        <a:t>80 </a:t>
                      </a:r>
                      <a:endParaRPr lang="en-US" sz="6000" b="0"/>
                    </a:p>
                  </a:txBody>
                  <a:tcPr marL="68580" marR="68580"/>
                </a:tc>
                <a:tc>
                  <a:txBody>
                    <a:bodyPr/>
                    <a:lstStyle/>
                    <a:p>
                      <a:pPr algn="ctr"/>
                      <a:r>
                        <a:rPr lang="en-US" sz="2400" b="0">
                          <a:latin typeface="Arial"/>
                        </a:rPr>
                        <a:t>48 </a:t>
                      </a:r>
                      <a:endParaRPr lang="en-US" sz="6000" b="0"/>
                    </a:p>
                  </a:txBody>
                  <a:tcPr marL="68580" marR="68580"/>
                </a:tc>
                <a:tc>
                  <a:txBody>
                    <a:bodyPr/>
                    <a:lstStyle/>
                    <a:p>
                      <a:pPr algn="ctr"/>
                      <a:r>
                        <a:rPr lang="en-US" sz="2400" b="0">
                          <a:latin typeface="Arial"/>
                        </a:rPr>
                        <a:t>74 </a:t>
                      </a:r>
                      <a:endParaRPr lang="en-US" sz="6000" b="0"/>
                    </a:p>
                  </a:txBody>
                  <a:tcPr marL="68580" marR="68580"/>
                </a:tc>
              </a:tr>
              <a:tr h="254000">
                <a:tc>
                  <a:txBody>
                    <a:bodyPr/>
                    <a:lstStyle/>
                    <a:p>
                      <a:pPr algn="ctr"/>
                      <a:r>
                        <a:rPr lang="en-US" sz="2400" b="0" dirty="0">
                          <a:latin typeface="Arial"/>
                        </a:rPr>
                        <a:t>2000 </a:t>
                      </a:r>
                      <a:endParaRPr lang="en-US" sz="6000" b="0" dirty="0"/>
                    </a:p>
                  </a:txBody>
                  <a:tcPr marL="68580" marR="68580"/>
                </a:tc>
                <a:tc>
                  <a:txBody>
                    <a:bodyPr/>
                    <a:lstStyle/>
                    <a:p>
                      <a:pPr algn="ctr"/>
                      <a:r>
                        <a:rPr lang="en-US" sz="2400" b="0">
                          <a:latin typeface="Arial"/>
                        </a:rPr>
                        <a:t>27.6 </a:t>
                      </a:r>
                      <a:endParaRPr lang="en-US" sz="6000" b="0"/>
                    </a:p>
                  </a:txBody>
                  <a:tcPr marL="68580" marR="68580"/>
                </a:tc>
                <a:tc>
                  <a:txBody>
                    <a:bodyPr/>
                    <a:lstStyle/>
                    <a:p>
                      <a:pPr algn="ctr"/>
                      <a:r>
                        <a:rPr lang="en-US" sz="2400" b="0">
                          <a:latin typeface="Arial"/>
                        </a:rPr>
                        <a:t>20.7 </a:t>
                      </a:r>
                      <a:endParaRPr lang="en-US" sz="6000" b="0"/>
                    </a:p>
                  </a:txBody>
                  <a:tcPr marL="68580" marR="68580"/>
                </a:tc>
                <a:tc>
                  <a:txBody>
                    <a:bodyPr/>
                    <a:lstStyle/>
                    <a:p>
                      <a:pPr algn="ctr"/>
                      <a:r>
                        <a:rPr lang="en-US" sz="2400" b="0">
                          <a:latin typeface="Arial"/>
                        </a:rPr>
                        <a:t>25.8 </a:t>
                      </a:r>
                      <a:endParaRPr lang="en-US" sz="6000" b="0"/>
                    </a:p>
                  </a:txBody>
                  <a:tcPr marL="68580" marR="68580"/>
                </a:tc>
                <a:tc>
                  <a:txBody>
                    <a:bodyPr/>
                    <a:lstStyle/>
                    <a:p>
                      <a:pPr algn="ctr"/>
                      <a:r>
                        <a:rPr lang="en-US" sz="2400" b="0">
                          <a:latin typeface="Arial"/>
                        </a:rPr>
                        <a:t>9.3 </a:t>
                      </a:r>
                      <a:endParaRPr lang="en-US" sz="6000" b="0"/>
                    </a:p>
                  </a:txBody>
                  <a:tcPr marL="68580" marR="68580"/>
                </a:tc>
                <a:tc>
                  <a:txBody>
                    <a:bodyPr/>
                    <a:lstStyle/>
                    <a:p>
                      <a:pPr algn="ctr"/>
                      <a:r>
                        <a:rPr lang="en-US" sz="2400" b="0">
                          <a:latin typeface="Arial"/>
                        </a:rPr>
                        <a:t>6.3 </a:t>
                      </a:r>
                      <a:endParaRPr lang="en-US" sz="6000" b="0"/>
                    </a:p>
                  </a:txBody>
                  <a:tcPr marL="68580" marR="68580"/>
                </a:tc>
                <a:tc>
                  <a:txBody>
                    <a:bodyPr/>
                    <a:lstStyle/>
                    <a:p>
                      <a:pPr algn="ctr"/>
                      <a:r>
                        <a:rPr lang="en-US" sz="2400" b="0" dirty="0">
                          <a:latin typeface="Arial"/>
                        </a:rPr>
                        <a:t>8.5 </a:t>
                      </a:r>
                      <a:endParaRPr lang="en-US" sz="6000" b="0" dirty="0"/>
                    </a:p>
                  </a:txBody>
                  <a:tcPr marL="68580" marR="68580"/>
                </a:tc>
                <a:tc>
                  <a:txBody>
                    <a:bodyPr/>
                    <a:lstStyle/>
                    <a:p>
                      <a:pPr algn="ctr"/>
                      <a:r>
                        <a:rPr lang="en-US" sz="2400" b="0">
                          <a:latin typeface="Arial"/>
                        </a:rPr>
                        <a:t>74 </a:t>
                      </a:r>
                      <a:endParaRPr lang="en-US" sz="6000" b="0"/>
                    </a:p>
                  </a:txBody>
                  <a:tcPr marL="68580" marR="68580"/>
                </a:tc>
                <a:tc>
                  <a:txBody>
                    <a:bodyPr/>
                    <a:lstStyle/>
                    <a:p>
                      <a:pPr algn="ctr"/>
                      <a:r>
                        <a:rPr lang="en-US" sz="2400" b="0">
                          <a:latin typeface="Arial"/>
                        </a:rPr>
                        <a:t>44 </a:t>
                      </a:r>
                      <a:endParaRPr lang="en-US" sz="6000" b="0"/>
                    </a:p>
                  </a:txBody>
                  <a:tcPr marL="68580" marR="68580"/>
                </a:tc>
                <a:tc>
                  <a:txBody>
                    <a:bodyPr/>
                    <a:lstStyle/>
                    <a:p>
                      <a:pPr algn="ctr"/>
                      <a:r>
                        <a:rPr lang="en-US" sz="2400" b="0" dirty="0">
                          <a:latin typeface="Arial"/>
                        </a:rPr>
                        <a:t>68 </a:t>
                      </a:r>
                      <a:endParaRPr lang="en-US" sz="6000" b="0" dirty="0"/>
                    </a:p>
                  </a:txBody>
                  <a:tcPr marL="68580" marR="68580"/>
                </a:tc>
              </a:tr>
              <a:tr h="254000">
                <a:tc>
                  <a:txBody>
                    <a:bodyPr/>
                    <a:lstStyle/>
                    <a:p>
                      <a:pPr algn="ctr"/>
                      <a:r>
                        <a:rPr lang="en-US" sz="2400" b="0" dirty="0" smtClean="0">
                          <a:latin typeface="Arial"/>
                        </a:rPr>
                        <a:t>2005 </a:t>
                      </a:r>
                      <a:endParaRPr lang="en-US" sz="6000" b="0" dirty="0"/>
                    </a:p>
                  </a:txBody>
                  <a:tcPr marL="68580" marR="6858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kern="1200" dirty="0" smtClean="0">
                          <a:solidFill>
                            <a:schemeClr val="dk1"/>
                          </a:solidFill>
                          <a:latin typeface="Arial"/>
                          <a:ea typeface="+mn-ea"/>
                          <a:cs typeface="+mn-cs"/>
                        </a:rPr>
                        <a:t>25.6</a:t>
                      </a:r>
                    </a:p>
                  </a:txBody>
                  <a:tcPr marL="68580" marR="6858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kern="1200" dirty="0" smtClean="0">
                          <a:solidFill>
                            <a:schemeClr val="dk1"/>
                          </a:solidFill>
                          <a:latin typeface="Arial"/>
                          <a:ea typeface="+mn-ea"/>
                          <a:cs typeface="+mn-cs"/>
                        </a:rPr>
                        <a:t>19.1</a:t>
                      </a:r>
                    </a:p>
                  </a:txBody>
                  <a:tcPr marL="68580" marR="6858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kern="1200" dirty="0" smtClean="0">
                          <a:solidFill>
                            <a:schemeClr val="dk1"/>
                          </a:solidFill>
                          <a:latin typeface="Arial"/>
                          <a:ea typeface="+mn-ea"/>
                          <a:cs typeface="+mn-cs"/>
                        </a:rPr>
                        <a:t>23.8</a:t>
                      </a:r>
                    </a:p>
                  </a:txBody>
                  <a:tcPr marL="68580" marR="68580"/>
                </a:tc>
                <a:tc>
                  <a:txBody>
                    <a:bodyPr/>
                    <a:lstStyle/>
                    <a:p>
                      <a:pPr marL="0" algn="ctr" defTabSz="914400" rtl="0" eaLnBrk="1" latinLnBrk="0" hangingPunct="1"/>
                      <a:r>
                        <a:rPr lang="en-US" sz="2400" b="0" kern="1200" dirty="0" smtClean="0">
                          <a:solidFill>
                            <a:schemeClr val="dk1"/>
                          </a:solidFill>
                          <a:latin typeface="Arial"/>
                          <a:ea typeface="+mn-ea"/>
                          <a:cs typeface="+mn-cs"/>
                        </a:rPr>
                        <a:t>8.1</a:t>
                      </a:r>
                    </a:p>
                  </a:txBody>
                  <a:tcPr marL="68580" marR="68580"/>
                </a:tc>
                <a:tc>
                  <a:txBody>
                    <a:bodyPr/>
                    <a:lstStyle/>
                    <a:p>
                      <a:pPr marL="0" algn="ctr" defTabSz="914400" rtl="0" eaLnBrk="1" latinLnBrk="0" hangingPunct="1"/>
                      <a:r>
                        <a:rPr lang="en-US" sz="2400" b="0" kern="1200" dirty="0" smtClean="0">
                          <a:solidFill>
                            <a:schemeClr val="dk1"/>
                          </a:solidFill>
                          <a:latin typeface="Arial"/>
                          <a:ea typeface="+mn-ea"/>
                          <a:cs typeface="+mn-cs"/>
                        </a:rPr>
                        <a:t>6.0</a:t>
                      </a:r>
                    </a:p>
                  </a:txBody>
                  <a:tcPr marL="68580" marR="68580"/>
                </a:tc>
                <a:tc>
                  <a:txBody>
                    <a:bodyPr/>
                    <a:lstStyle/>
                    <a:p>
                      <a:pPr marL="0" algn="ctr" defTabSz="914400" rtl="0" eaLnBrk="1" latinLnBrk="0" hangingPunct="1"/>
                      <a:r>
                        <a:rPr lang="en-US" sz="2400" b="0" kern="1200" dirty="0" smtClean="0">
                          <a:solidFill>
                            <a:schemeClr val="dk1"/>
                          </a:solidFill>
                          <a:latin typeface="Arial"/>
                          <a:ea typeface="+mn-ea"/>
                          <a:cs typeface="+mn-cs"/>
                        </a:rPr>
                        <a:t>7.6</a:t>
                      </a:r>
                    </a:p>
                  </a:txBody>
                  <a:tcPr marL="68580" marR="68580"/>
                </a:tc>
                <a:tc>
                  <a:txBody>
                    <a:bodyPr/>
                    <a:lstStyle/>
                    <a:p>
                      <a:pPr marL="0" algn="ctr" defTabSz="914400" rtl="0" eaLnBrk="1" latinLnBrk="0" hangingPunct="1"/>
                      <a:r>
                        <a:rPr lang="en-US" sz="2400" b="0" kern="1200" dirty="0" smtClean="0">
                          <a:solidFill>
                            <a:schemeClr val="dk1"/>
                          </a:solidFill>
                          <a:latin typeface="Arial"/>
                          <a:ea typeface="+mn-ea"/>
                          <a:cs typeface="+mn-cs"/>
                        </a:rPr>
                        <a:t>64</a:t>
                      </a:r>
                    </a:p>
                  </a:txBody>
                  <a:tcPr marL="68580" marR="68580"/>
                </a:tc>
                <a:tc>
                  <a:txBody>
                    <a:bodyPr/>
                    <a:lstStyle/>
                    <a:p>
                      <a:pPr marL="0" algn="ctr" defTabSz="914400" rtl="0" eaLnBrk="1" latinLnBrk="0" hangingPunct="1"/>
                      <a:r>
                        <a:rPr lang="en-US" sz="2400" b="0" kern="1200" dirty="0" smtClean="0">
                          <a:solidFill>
                            <a:schemeClr val="dk1"/>
                          </a:solidFill>
                          <a:latin typeface="Arial"/>
                          <a:ea typeface="+mn-ea"/>
                          <a:cs typeface="+mn-cs"/>
                        </a:rPr>
                        <a:t>40</a:t>
                      </a:r>
                    </a:p>
                  </a:txBody>
                  <a:tcPr marL="68580" marR="68580"/>
                </a:tc>
                <a:tc>
                  <a:txBody>
                    <a:bodyPr/>
                    <a:lstStyle/>
                    <a:p>
                      <a:pPr marL="0" algn="ctr" defTabSz="914400" rtl="0" eaLnBrk="1" latinLnBrk="0" hangingPunct="1"/>
                      <a:r>
                        <a:rPr lang="en-US" sz="2400" b="0" kern="1200" dirty="0" smtClean="0">
                          <a:solidFill>
                            <a:schemeClr val="dk1"/>
                          </a:solidFill>
                          <a:latin typeface="Arial"/>
                          <a:ea typeface="+mn-ea"/>
                          <a:cs typeface="+mn-cs"/>
                        </a:rPr>
                        <a:t>58</a:t>
                      </a:r>
                    </a:p>
                  </a:txBody>
                  <a:tcPr marL="68580" marR="68580"/>
                </a:tc>
              </a:tr>
              <a:tr h="254000">
                <a:tc>
                  <a:txBody>
                    <a:bodyPr/>
                    <a:lstStyle/>
                    <a:p>
                      <a:pPr algn="ctr"/>
                      <a:r>
                        <a:rPr lang="en-US" sz="2400" b="1" dirty="0" smtClean="0">
                          <a:latin typeface="Arial"/>
                        </a:rPr>
                        <a:t>2008 </a:t>
                      </a:r>
                      <a:endParaRPr lang="en-US" sz="6000" dirty="0"/>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24.4</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18.5</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22.8</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8.0</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5.9</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7.4</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58</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36</a:t>
                      </a:r>
                    </a:p>
                  </a:txBody>
                  <a:tcPr marL="68580" marR="68580"/>
                </a:tc>
                <a:tc>
                  <a:txBody>
                    <a:bodyPr/>
                    <a:lstStyle/>
                    <a:p>
                      <a:pPr marL="0" algn="ctr" defTabSz="914400" rtl="0" eaLnBrk="1" latinLnBrk="0" hangingPunct="1"/>
                      <a:r>
                        <a:rPr lang="en-US" sz="2400" b="1" kern="1200" dirty="0" smtClean="0">
                          <a:solidFill>
                            <a:schemeClr val="dk1"/>
                          </a:solidFill>
                          <a:latin typeface="Arial"/>
                          <a:ea typeface="+mn-ea"/>
                          <a:cs typeface="+mn-cs"/>
                        </a:rPr>
                        <a:t>53</a:t>
                      </a:r>
                    </a:p>
                  </a:txBody>
                  <a:tcPr marL="68580" marR="6858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pPr algn="l"/>
            <a:r>
              <a:rPr lang="en-US" dirty="0" smtClean="0"/>
              <a:t>Framework </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r>
              <a:rPr lang="en-US" dirty="0" smtClean="0"/>
              <a:t>Introduction</a:t>
            </a:r>
          </a:p>
          <a:p>
            <a:r>
              <a:rPr lang="en-US" dirty="0" smtClean="0"/>
              <a:t>Objectives</a:t>
            </a:r>
          </a:p>
          <a:p>
            <a:r>
              <a:rPr lang="en-US" dirty="0" smtClean="0"/>
              <a:t>Structure of the Sample Registration System</a:t>
            </a:r>
          </a:p>
          <a:p>
            <a:pPr lvl="1"/>
            <a:r>
              <a:rPr lang="en-US" dirty="0" smtClean="0"/>
              <a:t>Base-line survey</a:t>
            </a:r>
          </a:p>
          <a:p>
            <a:pPr lvl="1"/>
            <a:r>
              <a:rPr lang="en-US" dirty="0" smtClean="0"/>
              <a:t>Continuous (longitudinal)</a:t>
            </a:r>
          </a:p>
          <a:p>
            <a:pPr lvl="1"/>
            <a:r>
              <a:rPr lang="en-US" dirty="0" smtClean="0"/>
              <a:t>Independent retrospective </a:t>
            </a:r>
            <a:r>
              <a:rPr lang="en-US" dirty="0" err="1" smtClean="0"/>
              <a:t>half‑yearly</a:t>
            </a:r>
            <a:r>
              <a:rPr lang="en-US" dirty="0" smtClean="0"/>
              <a:t> surveys ; </a:t>
            </a:r>
          </a:p>
          <a:p>
            <a:pPr lvl="1"/>
            <a:r>
              <a:rPr lang="en-US" dirty="0" smtClean="0"/>
              <a:t>Matching of events</a:t>
            </a:r>
          </a:p>
          <a:p>
            <a:pPr lvl="1"/>
            <a:r>
              <a:rPr lang="en-US" dirty="0" smtClean="0"/>
              <a:t>Filling of verbal autopsy(VA) </a:t>
            </a:r>
            <a:r>
              <a:rPr lang="en-US" dirty="0" err="1" smtClean="0"/>
              <a:t>forms.Sample</a:t>
            </a:r>
            <a:r>
              <a:rPr lang="en-US" dirty="0" smtClean="0"/>
              <a:t> design</a:t>
            </a:r>
          </a:p>
          <a:p>
            <a:r>
              <a:rPr lang="en-US" dirty="0" smtClean="0"/>
              <a:t>Sample size</a:t>
            </a:r>
          </a:p>
          <a:p>
            <a:r>
              <a:rPr lang="en-US" dirty="0" smtClean="0"/>
              <a:t>References</a:t>
            </a:r>
          </a:p>
          <a:p>
            <a:pPr lvl="1">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References </a:t>
            </a:r>
            <a:endParaRPr lang="en-US" dirty="0"/>
          </a:p>
        </p:txBody>
      </p:sp>
      <p:sp>
        <p:nvSpPr>
          <p:cNvPr id="3" name="Content Placeholder 2"/>
          <p:cNvSpPr>
            <a:spLocks noGrp="1"/>
          </p:cNvSpPr>
          <p:nvPr>
            <p:ph idx="1"/>
          </p:nvPr>
        </p:nvSpPr>
        <p:spPr/>
        <p:txBody>
          <a:bodyPr>
            <a:normAutofit lnSpcReduction="10000"/>
          </a:bodyPr>
          <a:lstStyle/>
          <a:p>
            <a:r>
              <a:rPr lang="en-US" dirty="0" err="1" smtClean="0"/>
              <a:t>Sethi</a:t>
            </a:r>
            <a:r>
              <a:rPr lang="en-US" dirty="0" smtClean="0"/>
              <a:t> RC, </a:t>
            </a:r>
            <a:r>
              <a:rPr lang="en-US" dirty="0" err="1" smtClean="0"/>
              <a:t>Dey</a:t>
            </a:r>
            <a:r>
              <a:rPr lang="en-US" dirty="0" smtClean="0"/>
              <a:t> DK, </a:t>
            </a:r>
            <a:r>
              <a:rPr lang="en-US" dirty="0" err="1" smtClean="0"/>
              <a:t>Nath</a:t>
            </a:r>
            <a:r>
              <a:rPr lang="en-US" dirty="0" smtClean="0"/>
              <a:t> DC. Demography India. </a:t>
            </a:r>
            <a:r>
              <a:rPr lang="en-US" dirty="0" err="1" smtClean="0"/>
              <a:t>Vol</a:t>
            </a:r>
            <a:r>
              <a:rPr lang="en-US" dirty="0" smtClean="0"/>
              <a:t> 37. Jan 2008. 51-65.</a:t>
            </a:r>
          </a:p>
          <a:p>
            <a:r>
              <a:rPr lang="en-US" dirty="0" smtClean="0"/>
              <a:t>Vital Statistics - Sample Registration System Available online at URL:</a:t>
            </a:r>
            <a:r>
              <a:rPr lang="en-US" dirty="0" smtClean="0"/>
              <a:t>http://www.censusindia.gov.in/Census of India - Vital Statistics - Sample Registration System.htm</a:t>
            </a:r>
          </a:p>
          <a:p>
            <a:r>
              <a:rPr lang="en-US" dirty="0" smtClean="0"/>
              <a:t>SRS bulletin. Sample Registration System. Registrar General, India. Apr2006; 40(1).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US" dirty="0" smtClean="0"/>
              <a:t>Introduction </a:t>
            </a:r>
            <a:endParaRPr lang="en-US" dirty="0"/>
          </a:p>
        </p:txBody>
      </p:sp>
      <p:sp>
        <p:nvSpPr>
          <p:cNvPr id="3" name="Content Placeholder 2"/>
          <p:cNvSpPr>
            <a:spLocks noGrp="1"/>
          </p:cNvSpPr>
          <p:nvPr>
            <p:ph idx="1"/>
          </p:nvPr>
        </p:nvSpPr>
        <p:spPr>
          <a:xfrm>
            <a:off x="457200" y="1066800"/>
            <a:ext cx="8229600" cy="5059363"/>
          </a:xfrm>
        </p:spPr>
        <p:txBody>
          <a:bodyPr>
            <a:normAutofit lnSpcReduction="10000"/>
          </a:bodyPr>
          <a:lstStyle/>
          <a:p>
            <a:pPr>
              <a:buNone/>
            </a:pPr>
            <a:r>
              <a:rPr lang="en-US" sz="3600" b="1" dirty="0" smtClean="0"/>
              <a:t>   Origin:</a:t>
            </a:r>
          </a:p>
          <a:p>
            <a:r>
              <a:rPr lang="en-US" dirty="0" smtClean="0"/>
              <a:t>Registration of births and deaths is an important source for demographic data for socio-economic development and population control in developing countries e.g. India.</a:t>
            </a:r>
          </a:p>
          <a:p>
            <a:r>
              <a:rPr lang="en-US" dirty="0" smtClean="0"/>
              <a:t>After independence registration of births and deaths were started on voluntarily basis but</a:t>
            </a:r>
          </a:p>
          <a:p>
            <a:pPr lvl="1"/>
            <a:r>
              <a:rPr lang="en-US" dirty="0" smtClean="0"/>
              <a:t>under-registration </a:t>
            </a:r>
          </a:p>
          <a:p>
            <a:pPr lvl="1"/>
            <a:r>
              <a:rPr lang="en-US" dirty="0" smtClean="0"/>
              <a:t>incomplete coverage</a:t>
            </a:r>
            <a:endParaRPr lang="en-US" dirty="0"/>
          </a:p>
          <a:p>
            <a:pPr lvl="1">
              <a:buNone/>
            </a:pPr>
            <a:r>
              <a:rPr lang="en-US" dirty="0" smtClean="0"/>
              <a:t>resulted to no uniformity in statistical returns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pPr algn="l"/>
            <a:r>
              <a:rPr lang="en-US" dirty="0" smtClean="0"/>
              <a:t>Introduction </a:t>
            </a:r>
            <a:r>
              <a:rPr lang="en-US" dirty="0" smtClean="0">
                <a:sym typeface="Wingdings" pitchFamily="2" charset="2"/>
              </a:rPr>
              <a:t>(cont..)</a:t>
            </a:r>
            <a:endParaRPr lang="en-US" dirty="0"/>
          </a:p>
        </p:txBody>
      </p:sp>
      <p:sp>
        <p:nvSpPr>
          <p:cNvPr id="3" name="Content Placeholder 2"/>
          <p:cNvSpPr>
            <a:spLocks noGrp="1"/>
          </p:cNvSpPr>
          <p:nvPr>
            <p:ph idx="1"/>
          </p:nvPr>
        </p:nvSpPr>
        <p:spPr>
          <a:xfrm>
            <a:off x="457200" y="990600"/>
            <a:ext cx="8229600" cy="5135563"/>
          </a:xfrm>
        </p:spPr>
        <p:txBody>
          <a:bodyPr/>
          <a:lstStyle/>
          <a:p>
            <a:pPr>
              <a:buNone/>
            </a:pPr>
            <a:r>
              <a:rPr lang="en-US" b="1" dirty="0" smtClean="0"/>
              <a:t>     Origin</a:t>
            </a:r>
            <a:r>
              <a:rPr lang="en-US" b="1" dirty="0" smtClean="0">
                <a:sym typeface="Wingdings" pitchFamily="2" charset="2"/>
              </a:rPr>
              <a:t>:(cont..</a:t>
            </a:r>
            <a:r>
              <a:rPr lang="en-US" b="1" dirty="0" smtClean="0">
                <a:sym typeface="Wingdings" pitchFamily="2" charset="2"/>
              </a:rPr>
              <a:t>)</a:t>
            </a:r>
          </a:p>
          <a:p>
            <a:r>
              <a:rPr lang="en-US" dirty="0" smtClean="0"/>
              <a:t>In order to unify the civil registration activities</a:t>
            </a:r>
          </a:p>
          <a:p>
            <a:pPr lvl="1"/>
            <a:r>
              <a:rPr lang="en-US" b="1" dirty="0" smtClean="0"/>
              <a:t>Registration of Births &amp; Deaths Act, 1969 was enacted</a:t>
            </a:r>
            <a:r>
              <a:rPr lang="en-US" dirty="0" smtClean="0"/>
              <a:t>.</a:t>
            </a:r>
            <a:endParaRPr lang="en-US" dirty="0"/>
          </a:p>
          <a:p>
            <a:pPr lvl="2"/>
            <a:r>
              <a:rPr lang="en-US" dirty="0" smtClean="0"/>
              <a:t>registration of birth &amp; death were made compulsory under the statute</a:t>
            </a:r>
          </a:p>
          <a:p>
            <a:pPr lvl="1">
              <a:buNone/>
            </a:pPr>
            <a:r>
              <a:rPr lang="en-US" dirty="0" smtClean="0"/>
              <a:t>Result:- level of registration of births and deaths under the Act has continued to be far from satisfactory in several states/UTs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pPr algn="l"/>
            <a:r>
              <a:rPr lang="en-US" dirty="0" smtClean="0"/>
              <a:t>Introduction </a:t>
            </a:r>
            <a:r>
              <a:rPr lang="en-US" dirty="0" smtClean="0">
                <a:sym typeface="Wingdings" pitchFamily="2" charset="2"/>
              </a:rPr>
              <a:t>(cont..)</a:t>
            </a:r>
            <a:r>
              <a:rPr lang="en-US" dirty="0" smtClean="0"/>
              <a:t> </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pPr>
              <a:buNone/>
            </a:pPr>
            <a:r>
              <a:rPr lang="en-US" b="1" dirty="0" smtClean="0"/>
              <a:t>     Origin</a:t>
            </a:r>
            <a:r>
              <a:rPr lang="en-US" b="1" dirty="0" smtClean="0">
                <a:sym typeface="Wingdings" pitchFamily="2" charset="2"/>
              </a:rPr>
              <a:t>:(cont..)</a:t>
            </a:r>
          </a:p>
          <a:p>
            <a:r>
              <a:rPr lang="en-US" dirty="0" smtClean="0"/>
              <a:t>Thus with a view to generate </a:t>
            </a:r>
            <a:r>
              <a:rPr lang="en-US" b="1" dirty="0" smtClean="0"/>
              <a:t>reliable</a:t>
            </a:r>
            <a:r>
              <a:rPr lang="en-US" dirty="0" smtClean="0"/>
              <a:t> and </a:t>
            </a:r>
            <a:r>
              <a:rPr lang="en-US" b="1" dirty="0" smtClean="0"/>
              <a:t>continuous</a:t>
            </a:r>
            <a:r>
              <a:rPr lang="en-US" dirty="0" smtClean="0"/>
              <a:t> data on these indicators</a:t>
            </a:r>
          </a:p>
          <a:p>
            <a:r>
              <a:rPr lang="en-US" dirty="0" smtClean="0"/>
              <a:t>The </a:t>
            </a:r>
            <a:r>
              <a:rPr lang="en-US" b="1" dirty="0" smtClean="0"/>
              <a:t>Office of the Registrar General</a:t>
            </a:r>
            <a:r>
              <a:rPr lang="en-US" dirty="0" smtClean="0"/>
              <a:t>, India, initiated Sample Registration System (</a:t>
            </a:r>
            <a:r>
              <a:rPr lang="en-US" b="1" dirty="0" smtClean="0"/>
              <a:t>SRS</a:t>
            </a:r>
            <a:r>
              <a:rPr lang="en-US" dirty="0" smtClean="0"/>
              <a:t>)</a:t>
            </a:r>
          </a:p>
          <a:p>
            <a:pPr lvl="1"/>
            <a:r>
              <a:rPr lang="en-US" dirty="0" smtClean="0"/>
              <a:t>1964-65 on a pilot basis in few selected states &amp;</a:t>
            </a:r>
          </a:p>
          <a:p>
            <a:pPr lvl="1"/>
            <a:r>
              <a:rPr lang="en-US" dirty="0" smtClean="0"/>
              <a:t>on full scale from 1969-70</a:t>
            </a:r>
          </a:p>
          <a:p>
            <a:pPr lvl="1"/>
            <a:r>
              <a:rPr lang="en-US" dirty="0" smtClean="0"/>
              <a:t>Covered almost entire country in 1971</a:t>
            </a:r>
          </a:p>
          <a:p>
            <a:pPr lvl="1">
              <a:buNone/>
            </a:pPr>
            <a:endParaRPr lang="en-US" dirty="0"/>
          </a:p>
          <a:p>
            <a:pPr lvl="1">
              <a:buNone/>
            </a:pPr>
            <a:r>
              <a:rPr lang="en-US" dirty="0" smtClean="0"/>
              <a:t>The SRS since then has been providing data on regular basis</a:t>
            </a:r>
          </a:p>
          <a:p>
            <a:pPr lvl="1">
              <a:buNone/>
            </a:pPr>
            <a:endParaRPr lang="en-US" b="1" dirty="0" smtClean="0">
              <a:sym typeface="Wingdings" pitchFamily="2" charset="2"/>
            </a:endParaRP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Introduction </a:t>
            </a:r>
            <a:r>
              <a:rPr lang="en-US" dirty="0" smtClean="0">
                <a:sym typeface="Wingdings" pitchFamily="2" charset="2"/>
              </a:rPr>
              <a:t>(cont..)</a:t>
            </a:r>
            <a:r>
              <a:rPr lang="en-US" dirty="0" smtClean="0"/>
              <a:t> </a:t>
            </a:r>
            <a:endParaRPr lang="en-US" dirty="0"/>
          </a:p>
        </p:txBody>
      </p:sp>
      <p:sp>
        <p:nvSpPr>
          <p:cNvPr id="3" name="Content Placeholder 2"/>
          <p:cNvSpPr>
            <a:spLocks noGrp="1"/>
          </p:cNvSpPr>
          <p:nvPr>
            <p:ph idx="1"/>
          </p:nvPr>
        </p:nvSpPr>
        <p:spPr>
          <a:xfrm>
            <a:off x="457200" y="1600200"/>
            <a:ext cx="8229600" cy="5257800"/>
          </a:xfrm>
        </p:spPr>
        <p:txBody>
          <a:bodyPr>
            <a:normAutofit fontScale="92500"/>
          </a:bodyPr>
          <a:lstStyle/>
          <a:p>
            <a:pPr algn="just">
              <a:buNone/>
            </a:pPr>
            <a:r>
              <a:rPr lang="en-US" dirty="0" smtClean="0"/>
              <a:t>    SRS- </a:t>
            </a:r>
          </a:p>
          <a:p>
            <a:pPr algn="just"/>
            <a:r>
              <a:rPr lang="en-US" dirty="0" smtClean="0"/>
              <a:t>Important source for demographic data for socio-economic development and population control.</a:t>
            </a:r>
          </a:p>
          <a:p>
            <a:pPr algn="just"/>
            <a:r>
              <a:rPr lang="en-US" dirty="0" smtClean="0"/>
              <a:t>Population growth, fertility and mortality serves as the starting point for population projections.</a:t>
            </a:r>
          </a:p>
          <a:p>
            <a:pPr algn="just"/>
            <a:r>
              <a:rPr lang="en-US" dirty="0"/>
              <a:t>A</a:t>
            </a:r>
            <a:r>
              <a:rPr lang="en-US" dirty="0" smtClean="0"/>
              <a:t>dequate evaluation of a number of programs in the health sector, including family planning, maternal and reproductive health, immunization programs, is dependent upon the availability of accurate, up-to-date fertility and mortality data.</a:t>
            </a:r>
          </a:p>
          <a:p>
            <a:pPr algn="just"/>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Objectives:</a:t>
            </a:r>
            <a:endParaRPr lang="en-US" dirty="0"/>
          </a:p>
        </p:txBody>
      </p:sp>
      <p:sp>
        <p:nvSpPr>
          <p:cNvPr id="3" name="Content Placeholder 2"/>
          <p:cNvSpPr>
            <a:spLocks noGrp="1"/>
          </p:cNvSpPr>
          <p:nvPr>
            <p:ph idx="1"/>
          </p:nvPr>
        </p:nvSpPr>
        <p:spPr/>
        <p:txBody>
          <a:bodyPr/>
          <a:lstStyle/>
          <a:p>
            <a:r>
              <a:rPr lang="en-US" dirty="0" smtClean="0"/>
              <a:t>To provide annual reliable estimates of birth and death rates at the state and national levels for rural and urban areas separately.</a:t>
            </a:r>
          </a:p>
          <a:p>
            <a:r>
              <a:rPr lang="en-US" dirty="0" smtClean="0"/>
              <a:t>To provide other measures like fertility and mortality(TFR, IMR, CMR, etc).</a:t>
            </a:r>
          </a:p>
          <a:p>
            <a:r>
              <a:rPr lang="en-US" dirty="0" smtClean="0"/>
              <a:t>To study risk factors and household determinants through causes of deaths.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95400"/>
          </a:xfrm>
        </p:spPr>
        <p:txBody>
          <a:bodyPr>
            <a:normAutofit fontScale="90000"/>
          </a:bodyPr>
          <a:lstStyle/>
          <a:p>
            <a:r>
              <a:rPr lang="en-US" dirty="0" smtClean="0"/>
              <a:t>Structure of the Sample Registration System</a:t>
            </a:r>
            <a:endParaRPr lang="en-US" dirty="0"/>
          </a:p>
        </p:txBody>
      </p:sp>
      <p:sp>
        <p:nvSpPr>
          <p:cNvPr id="3" name="Content Placeholder 2"/>
          <p:cNvSpPr>
            <a:spLocks noGrp="1"/>
          </p:cNvSpPr>
          <p:nvPr>
            <p:ph idx="1"/>
          </p:nvPr>
        </p:nvSpPr>
        <p:spPr>
          <a:xfrm>
            <a:off x="457200" y="1447800"/>
            <a:ext cx="8229600" cy="5410200"/>
          </a:xfrm>
        </p:spPr>
        <p:txBody>
          <a:bodyPr>
            <a:noAutofit/>
          </a:bodyPr>
          <a:lstStyle/>
          <a:p>
            <a:pPr>
              <a:buNone/>
            </a:pPr>
            <a:r>
              <a:rPr lang="en-US" dirty="0" smtClean="0"/>
              <a:t>The main components of SRS are</a:t>
            </a:r>
            <a:r>
              <a:rPr lang="en-US" sz="2800" dirty="0" smtClean="0"/>
              <a:t>:</a:t>
            </a:r>
          </a:p>
          <a:p>
            <a:r>
              <a:rPr lang="en-US" sz="2800" dirty="0" smtClean="0"/>
              <a:t> Base-line survey of the sample unit</a:t>
            </a:r>
          </a:p>
          <a:p>
            <a:r>
              <a:rPr lang="en-US" sz="2800" dirty="0" smtClean="0"/>
              <a:t>Continuous (longitudinal) enumeration of vital events pertaining to usual resident population by the enumerator </a:t>
            </a:r>
          </a:p>
          <a:p>
            <a:r>
              <a:rPr lang="en-US" sz="2800" dirty="0" smtClean="0"/>
              <a:t>Independent retrospective </a:t>
            </a:r>
            <a:r>
              <a:rPr lang="en-US" sz="2800" dirty="0" err="1" smtClean="0"/>
              <a:t>half‑yearly</a:t>
            </a:r>
            <a:r>
              <a:rPr lang="en-US" sz="2800" dirty="0" smtClean="0"/>
              <a:t> surveys ; </a:t>
            </a:r>
          </a:p>
          <a:p>
            <a:r>
              <a:rPr lang="en-US" sz="2800" dirty="0" smtClean="0"/>
              <a:t>Matching of events</a:t>
            </a:r>
          </a:p>
          <a:p>
            <a:r>
              <a:rPr lang="en-US" sz="2800" dirty="0" smtClean="0"/>
              <a:t>Field verification of unmatched and partially matched events.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 survey</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The base-line survey is carried out prior to the start of continuous enumeration</a:t>
            </a:r>
          </a:p>
          <a:p>
            <a:pPr>
              <a:buNone/>
            </a:pPr>
            <a:r>
              <a:rPr lang="en-US" dirty="0" smtClean="0"/>
              <a:t>    Proceedings</a:t>
            </a:r>
          </a:p>
          <a:p>
            <a:pPr lvl="1"/>
            <a:r>
              <a:rPr lang="en-US" b="1" dirty="0"/>
              <a:t>N</a:t>
            </a:r>
            <a:r>
              <a:rPr lang="en-US" b="1" dirty="0" smtClean="0"/>
              <a:t>otional map </a:t>
            </a:r>
            <a:r>
              <a:rPr lang="en-US" dirty="0" smtClean="0"/>
              <a:t>– by supervisor with enumerator - showing important landmarks and location</a:t>
            </a:r>
          </a:p>
          <a:p>
            <a:pPr lvl="1"/>
            <a:r>
              <a:rPr lang="en-US" b="1" dirty="0" smtClean="0"/>
              <a:t>house numbering(if </a:t>
            </a:r>
            <a:r>
              <a:rPr lang="en-US" dirty="0" smtClean="0"/>
              <a:t>not existing) - done by the enumerator/supervisor with the help of chalk and tar, etc. at a conspicuous place near the entrance of the house</a:t>
            </a:r>
          </a:p>
          <a:p>
            <a:pPr lvl="1"/>
            <a:r>
              <a:rPr lang="en-US" dirty="0" smtClean="0"/>
              <a:t>prepares a </a:t>
            </a:r>
            <a:r>
              <a:rPr lang="en-US" b="1" dirty="0" smtClean="0"/>
              <a:t>list of houses/households </a:t>
            </a:r>
            <a:r>
              <a:rPr lang="en-US" dirty="0" smtClean="0"/>
              <a:t>covered by the sample in the House List (Form 1)</a:t>
            </a:r>
          </a:p>
          <a:p>
            <a:pPr lvl="1"/>
            <a:r>
              <a:rPr lang="en-US" dirty="0" smtClean="0"/>
              <a:t>fills-in the </a:t>
            </a:r>
            <a:r>
              <a:rPr lang="en-US" b="1" dirty="0" smtClean="0"/>
              <a:t>Household Schedule </a:t>
            </a:r>
            <a:r>
              <a:rPr lang="en-US" dirty="0" smtClean="0"/>
              <a:t>(Form 2)</a:t>
            </a:r>
          </a:p>
          <a:p>
            <a:pPr lvl="1"/>
            <a:r>
              <a:rPr lang="en-US" dirty="0" smtClean="0"/>
              <a:t>list of </a:t>
            </a:r>
            <a:r>
              <a:rPr lang="en-US" b="1" dirty="0" smtClean="0"/>
              <a:t>women in reproductive age group  </a:t>
            </a:r>
            <a:r>
              <a:rPr lang="en-US" dirty="0" smtClean="0"/>
              <a:t>and their </a:t>
            </a:r>
            <a:r>
              <a:rPr lang="en-US" b="1" dirty="0" smtClean="0"/>
              <a:t>pregnancy status </a:t>
            </a:r>
            <a:r>
              <a:rPr lang="en-US" dirty="0" smtClean="0"/>
              <a:t>(Form 3)</a:t>
            </a:r>
          </a:p>
          <a:p>
            <a:pPr lvl="1"/>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1597</Words>
  <Application>Microsoft Office PowerPoint</Application>
  <PresentationFormat>On-screen Show (4:3)</PresentationFormat>
  <Paragraphs>268</Paragraphs>
  <Slides>20</Slides>
  <Notes>20</Notes>
  <HiddenSlides>1</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Sample Registration System</vt:lpstr>
      <vt:lpstr>Framework </vt:lpstr>
      <vt:lpstr>Introduction </vt:lpstr>
      <vt:lpstr>Introduction (cont..)</vt:lpstr>
      <vt:lpstr>Introduction (cont..) </vt:lpstr>
      <vt:lpstr>Introduction (cont..) </vt:lpstr>
      <vt:lpstr>Objectives:</vt:lpstr>
      <vt:lpstr>Structure of the Sample Registration System</vt:lpstr>
      <vt:lpstr>Base-line survey</vt:lpstr>
      <vt:lpstr>Continuous (longitudinal) enumeration</vt:lpstr>
      <vt:lpstr>Number of sample units at different replacement period</vt:lpstr>
      <vt:lpstr>Half-yearly survey:</vt:lpstr>
      <vt:lpstr>Matching:</vt:lpstr>
      <vt:lpstr>Sample design(Rural area)</vt:lpstr>
      <vt:lpstr>Sample design (Urban area)</vt:lpstr>
      <vt:lpstr>Sample design</vt:lpstr>
      <vt:lpstr>Filling of verbal autopsy(VA) forms.</vt:lpstr>
      <vt:lpstr>Sample size</vt:lpstr>
      <vt:lpstr>Estimates All India SRS Vital Annual Rates per 1000 Population  (Rural, Urban and Combined)</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7</cp:revision>
  <dcterms:created xsi:type="dcterms:W3CDTF">2010-02-18T01:26:48Z</dcterms:created>
  <dcterms:modified xsi:type="dcterms:W3CDTF">2010-02-18T09:42:26Z</dcterms:modified>
</cp:coreProperties>
</file>